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56" r:id="rId3"/>
    <p:sldId id="257" r:id="rId4"/>
    <p:sldId id="258" r:id="rId5"/>
    <p:sldId id="261" r:id="rId6"/>
    <p:sldId id="263" r:id="rId7"/>
    <p:sldId id="265" r:id="rId8"/>
    <p:sldId id="266" r:id="rId9"/>
    <p:sldId id="267" r:id="rId10"/>
    <p:sldId id="268" r:id="rId11"/>
    <p:sldId id="269" r:id="rId12"/>
    <p:sldId id="272" r:id="rId13"/>
    <p:sldId id="273" r:id="rId14"/>
    <p:sldId id="274" r:id="rId15"/>
    <p:sldId id="275" r:id="rId16"/>
    <p:sldId id="276" r:id="rId17"/>
    <p:sldId id="277" r:id="rId18"/>
    <p:sldId id="278" r:id="rId19"/>
    <p:sldId id="282" r:id="rId20"/>
    <p:sldId id="280" r:id="rId21"/>
    <p:sldId id="283" r:id="rId22"/>
    <p:sldId id="279" r:id="rId23"/>
  </p:sldIdLst>
  <p:sldSz cx="122412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85053" autoAdjust="0"/>
  </p:normalViewPr>
  <p:slideViewPr>
    <p:cSldViewPr>
      <p:cViewPr varScale="1">
        <p:scale>
          <a:sx n="62" d="100"/>
          <a:sy n="62" d="100"/>
        </p:scale>
        <p:origin x="-978" y="-84"/>
      </p:cViewPr>
      <p:guideLst>
        <p:guide orient="horz" pos="2160"/>
        <p:guide pos="385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F892C-1444-41E8-A98D-BAD7F4CEB9B2}" type="datetimeFigureOut">
              <a:rPr lang="en-GB" smtClean="0"/>
              <a:t>23/10/2014</a:t>
            </a:fld>
            <a:endParaRPr lang="en-GB"/>
          </a:p>
        </p:txBody>
      </p:sp>
      <p:sp>
        <p:nvSpPr>
          <p:cNvPr id="4" name="Slide Image Placeholder 3"/>
          <p:cNvSpPr>
            <a:spLocks noGrp="1" noRot="1" noChangeAspect="1"/>
          </p:cNvSpPr>
          <p:nvPr>
            <p:ph type="sldImg" idx="2"/>
          </p:nvPr>
        </p:nvSpPr>
        <p:spPr>
          <a:xfrm>
            <a:off x="369888" y="685800"/>
            <a:ext cx="611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7440F-FA55-4CD9-B517-A05C9A46F0F4}" type="slidenum">
              <a:rPr lang="en-GB" smtClean="0"/>
              <a:t>‹#›</a:t>
            </a:fld>
            <a:endParaRPr lang="en-GB"/>
          </a:p>
        </p:txBody>
      </p:sp>
    </p:spTree>
    <p:extLst>
      <p:ext uri="{BB962C8B-B14F-4D97-AF65-F5344CB8AC3E}">
        <p14:creationId xmlns:p14="http://schemas.microsoft.com/office/powerpoint/2010/main" val="203108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this presentation of a proposal for a Marina</a:t>
            </a:r>
            <a:r>
              <a:rPr lang="en-GB" baseline="0" dirty="0" smtClean="0"/>
              <a:t> for Vieux Fort. </a:t>
            </a:r>
          </a:p>
          <a:p>
            <a:endParaRPr lang="en-GB" baseline="0" dirty="0" smtClean="0"/>
          </a:p>
          <a:p>
            <a:r>
              <a:rPr lang="en-GB" baseline="0" dirty="0" smtClean="0"/>
              <a:t>Many thanks for giving me the opportunity to make this presentation. May I stress that this proposal remains confidential until publication is permitted by the author.</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1</a:t>
            </a:fld>
            <a:endParaRPr lang="en-GB"/>
          </a:p>
        </p:txBody>
      </p:sp>
    </p:spTree>
    <p:extLst>
      <p:ext uri="{BB962C8B-B14F-4D97-AF65-F5344CB8AC3E}">
        <p14:creationId xmlns:p14="http://schemas.microsoft.com/office/powerpoint/2010/main" val="139896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proposed site is well serviced by the West</a:t>
            </a:r>
            <a:r>
              <a:rPr lang="en-GB" baseline="0" dirty="0" smtClean="0"/>
              <a:t> Coast highway at a distance of 4.4 km from the airport terminal and less than 2 km from the proposed private jet terminal. The proposal is an excellent use of the unsightly reclaimed land and does not impinge significantly on the Vieux Fort beach, in many ways it enhances it.</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10</a:t>
            </a:fld>
            <a:endParaRPr lang="en-GB"/>
          </a:p>
        </p:txBody>
      </p:sp>
    </p:spTree>
    <p:extLst>
      <p:ext uri="{BB962C8B-B14F-4D97-AF65-F5344CB8AC3E}">
        <p14:creationId xmlns:p14="http://schemas.microsoft.com/office/powerpoint/2010/main" val="129516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marina facilities are extensive and the balance</a:t>
            </a:r>
            <a:r>
              <a:rPr lang="en-GB" baseline="0" dirty="0" smtClean="0"/>
              <a:t> of berthing is geared to the anticipated charter market of 5 years ahead. Development of the market has shown both an increase in yacht size and an increasing domination of catamarans rather than monohull yachts, both sail &amp; power.</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11</a:t>
            </a:fld>
            <a:endParaRPr lang="en-GB"/>
          </a:p>
        </p:txBody>
      </p:sp>
    </p:spTree>
    <p:extLst>
      <p:ext uri="{BB962C8B-B14F-4D97-AF65-F5344CB8AC3E}">
        <p14:creationId xmlns:p14="http://schemas.microsoft.com/office/powerpoint/2010/main" val="4191135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marina features 125 yachts in the range 10 – 17 metres length overall, that is 33 – 58 feet. Each berth is serviced with drinking water supplied from the facility’s rainwater harvesting and water purification system, and each berth is serviced with a waste</a:t>
            </a:r>
            <a:r>
              <a:rPr lang="en-GB" baseline="0" dirty="0" smtClean="0"/>
              <a:t> </a:t>
            </a:r>
            <a:r>
              <a:rPr lang="en-GB" baseline="0" dirty="0" err="1" smtClean="0"/>
              <a:t>pumpout</a:t>
            </a:r>
            <a:r>
              <a:rPr lang="en-GB" baseline="0" dirty="0" smtClean="0"/>
              <a:t> system designed to cope with black water (sewage), grey water (washing waste) and also bilge water with limited oil content.</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12</a:t>
            </a:fld>
            <a:endParaRPr lang="en-GB"/>
          </a:p>
        </p:txBody>
      </p:sp>
    </p:spTree>
    <p:extLst>
      <p:ext uri="{BB962C8B-B14F-4D97-AF65-F5344CB8AC3E}">
        <p14:creationId xmlns:p14="http://schemas.microsoft.com/office/powerpoint/2010/main" val="3465594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addition to the smaller yacht berths there is provision for 60 berths in the range 18 – 40 metres, that is 60 – 130ft. </a:t>
            </a:r>
            <a:r>
              <a:rPr lang="en-GB" dirty="0" smtClean="0"/>
              <a:t>Each berth is also serviced with the full range of electrical supplies to both European and US standards</a:t>
            </a:r>
            <a:r>
              <a:rPr lang="en-GB" baseline="0" dirty="0" smtClean="0"/>
              <a:t> to avoid generator pollution. Berths for the larger yachts will have on-berth fuelling with a vacuum spill prevention system. </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13</a:t>
            </a:fld>
            <a:endParaRPr lang="en-GB"/>
          </a:p>
        </p:txBody>
      </p:sp>
    </p:spTree>
    <p:extLst>
      <p:ext uri="{BB962C8B-B14F-4D97-AF65-F5344CB8AC3E}">
        <p14:creationId xmlns:p14="http://schemas.microsoft.com/office/powerpoint/2010/main" val="3615910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final set of berths is a group of 9 berths for yachts 40 – 150 metres long, that is 130 – 500 feet. The very largest superyachts, known as </a:t>
            </a:r>
            <a:r>
              <a:rPr lang="en-GB" dirty="0" err="1" smtClean="0"/>
              <a:t>gigayachts</a:t>
            </a:r>
            <a:r>
              <a:rPr lang="en-GB" dirty="0" smtClean="0"/>
              <a:t> when over 100m (330ft)</a:t>
            </a:r>
            <a:r>
              <a:rPr lang="en-GB" baseline="0" dirty="0" smtClean="0"/>
              <a:t> long have very limited options for berthing and are usually forced to use commercial and cruise ship berths. The excellent shelter in Vieux Fort bay allows 9 berths on the outside of the marina breakwater that will be configured with moorings to accommodate up to 150 metres length overall or possibly larger if demand justifies the installation costs. A minimum depth of 5 or 6 metres would be provided at the breakwater deepening to 8 metres at the keel position of the largest sailing </a:t>
            </a:r>
            <a:r>
              <a:rPr lang="en-GB" baseline="0" dirty="0" err="1" smtClean="0"/>
              <a:t>gigayachts</a:t>
            </a:r>
            <a:r>
              <a:rPr lang="en-GB" baseline="0" dirty="0" smtClean="0"/>
              <a:t>. These berths would be configured to provide full security compliant with the ISPS Code, vehicle access to the stern of the yacht and complete privacy for the VVIP guests on arrival.</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14</a:t>
            </a:fld>
            <a:endParaRPr lang="en-GB"/>
          </a:p>
        </p:txBody>
      </p:sp>
    </p:spTree>
    <p:extLst>
      <p:ext uri="{BB962C8B-B14F-4D97-AF65-F5344CB8AC3E}">
        <p14:creationId xmlns:p14="http://schemas.microsoft.com/office/powerpoint/2010/main" val="553134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service an anticipated fleet of 120 bareboat charter yachts and 30 or 40 transient</a:t>
            </a:r>
            <a:r>
              <a:rPr lang="en-GB" baseline="0" dirty="0" smtClean="0"/>
              <a:t> skippered charter yachts a boatyard and engineering facility is incorporated to include a boat lift, slipway, craning dock and shore side workshops and stores. Facilities for professional yacht crew, with a strong emphasis on sports and recreation are also important and the proximity of the kitesurfing Mecca of </a:t>
            </a:r>
            <a:r>
              <a:rPr lang="en-GB" baseline="0" dirty="0" err="1" smtClean="0"/>
              <a:t>Anse</a:t>
            </a:r>
            <a:r>
              <a:rPr lang="en-GB" baseline="0" dirty="0" smtClean="0"/>
              <a:t> des Sables is a significant asset.</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15</a:t>
            </a:fld>
            <a:endParaRPr lang="en-GB"/>
          </a:p>
        </p:txBody>
      </p:sp>
    </p:spTree>
    <p:extLst>
      <p:ext uri="{BB962C8B-B14F-4D97-AF65-F5344CB8AC3E}">
        <p14:creationId xmlns:p14="http://schemas.microsoft.com/office/powerpoint/2010/main" val="1826257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function as an effective yachting Port of Entry it is essential that there are Customs, Immigration and Ports offices on site. This has been sized to allow for development of small international ferry</a:t>
            </a:r>
            <a:r>
              <a:rPr lang="en-GB" baseline="0" dirty="0" smtClean="0"/>
              <a:t> services from the marina. Additionally the opportunity presents itself to provide the Police Marine Unit with satisfactory berthing and </a:t>
            </a:r>
            <a:r>
              <a:rPr lang="en-GB" baseline="0" dirty="0" err="1" smtClean="0"/>
              <a:t>shoreside</a:t>
            </a:r>
            <a:r>
              <a:rPr lang="en-GB" baseline="0" dirty="0" smtClean="0"/>
              <a:t> facilities with an observation tower on the outer breakwater for Coastguard and Search and Rescue use.</a:t>
            </a:r>
          </a:p>
          <a:p>
            <a:endParaRPr lang="en-GB" baseline="0" dirty="0" smtClean="0"/>
          </a:p>
          <a:p>
            <a:r>
              <a:rPr lang="en-GB" baseline="0" dirty="0" smtClean="0"/>
              <a:t>The effectiveness of the Marina in competition with the Leeward Islands superyacht base of St. Martin would be significantly enhanced by the creation of a Freeport where goods in transit do not require Customs Clearance for the transfer from Air or Sea Port to Yacht.</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16</a:t>
            </a:fld>
            <a:endParaRPr lang="en-GB"/>
          </a:p>
        </p:txBody>
      </p:sp>
    </p:spTree>
    <p:extLst>
      <p:ext uri="{BB962C8B-B14F-4D97-AF65-F5344CB8AC3E}">
        <p14:creationId xmlns:p14="http://schemas.microsoft.com/office/powerpoint/2010/main" val="2050883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hotel of around 100 rooms is proposed, targeting 4</a:t>
            </a:r>
            <a:r>
              <a:rPr lang="en-GB" baseline="0" dirty="0" smtClean="0"/>
              <a:t> specific markets: Marina guests, distressed flight guests, visitors and conference / exhibition guests. A simple 3 storey concrete structure is proposed with the ground floor dedicated to retail shopping, restaurants marina technical facilities and hotel reception &amp; offices. The space allocated to the hotel over the upper 2 floors allows 94 rooms each with an area of 600 sq. ft. including a covered terrace of 100 </a:t>
            </a:r>
            <a:r>
              <a:rPr lang="en-GB" baseline="0" dirty="0" err="1" smtClean="0"/>
              <a:t>sq.ft</a:t>
            </a:r>
            <a:r>
              <a:rPr lang="en-GB" baseline="0" dirty="0" smtClean="0"/>
              <a:t>. The central lobby on each floor will allow elevator access, offices, housekeeping and engineering services for each level. </a:t>
            </a:r>
          </a:p>
          <a:p>
            <a:endParaRPr lang="en-GB" baseline="0" dirty="0" smtClean="0"/>
          </a:p>
          <a:p>
            <a:r>
              <a:rPr lang="en-GB" baseline="0" dirty="0" smtClean="0"/>
              <a:t>A largely flat roofed design enclosed by a parapet wall is envisaged to allow the efficient installation of around 30,000 square feet of photovoltaic panels generating around 300KW of electricity at peak output, sufficient to power a chilled water air conditioning system using insulated cistern space under the building for overnight storage. There would also be space for around 6,000 square feet of solar water heating panels with roof mounted storage tanks. The entire building would be double glazed both for heat and sound insulation reasons and the latest energy control systems would be fitted. The hotel would feature a full rainwater harvesting system with cistern storage under the hotel.</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17</a:t>
            </a:fld>
            <a:endParaRPr lang="en-GB"/>
          </a:p>
        </p:txBody>
      </p:sp>
    </p:spTree>
    <p:extLst>
      <p:ext uri="{BB962C8B-B14F-4D97-AF65-F5344CB8AC3E}">
        <p14:creationId xmlns:p14="http://schemas.microsoft.com/office/powerpoint/2010/main" val="42358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ground floor of the hotel building is given over to Government</a:t>
            </a:r>
            <a:r>
              <a:rPr lang="en-GB" baseline="0" dirty="0" smtClean="0"/>
              <a:t> Offices, Marina technical facilities, sports and crew facilities, the Hotel reception, offices and back of house facilities, restaurants and retail outlets. </a:t>
            </a:r>
            <a:r>
              <a:rPr lang="en-GB" dirty="0" smtClean="0"/>
              <a:t>A total of 7 different restaurant outlets is proposed ranging from a beach bar at the beach end of the building</a:t>
            </a:r>
            <a:r>
              <a:rPr lang="en-GB" baseline="0" dirty="0" smtClean="0"/>
              <a:t> to a high-end restaurant aimed at yacht guests and VIP visitors. The hotel operated restaurants would have sufficient capacity to provide breakfasts and a limited number of all-inclusive or meal packages for guests. The majority of the restaurants would be rented, however, to local operators.</a:t>
            </a:r>
          </a:p>
          <a:p>
            <a:endParaRPr lang="en-GB" baseline="0" dirty="0" smtClean="0"/>
          </a:p>
          <a:p>
            <a:r>
              <a:rPr lang="en-GB" baseline="0" dirty="0" smtClean="0"/>
              <a:t>Shops include a small supermarket, bank / ATM, Jeweller, Duty Free Shop, Boutiques, a large number of small local craft outlets, florist, car hire, tours office, bookshop as well as the more technical services of a yacht chandlery, charter broker, yacht services office, etc. The emphasis again would be on encouraging local operators and tenants.</a:t>
            </a:r>
          </a:p>
          <a:p>
            <a:endParaRPr lang="en-GB" baseline="0" dirty="0" smtClean="0"/>
          </a:p>
          <a:p>
            <a:r>
              <a:rPr lang="en-GB" baseline="0" dirty="0" smtClean="0"/>
              <a:t>Space has been allocated within the building to allow 2 squash courts and a games room / table tennis area. Space outside allows 2 main pools, a lap pool and a children’s pool together with direct beach access and 2 tennis courts.</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18</a:t>
            </a:fld>
            <a:endParaRPr lang="en-GB"/>
          </a:p>
        </p:txBody>
      </p:sp>
    </p:spTree>
    <p:extLst>
      <p:ext uri="{BB962C8B-B14F-4D97-AF65-F5344CB8AC3E}">
        <p14:creationId xmlns:p14="http://schemas.microsoft.com/office/powerpoint/2010/main" val="3644010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breakwaters,</a:t>
            </a:r>
            <a:r>
              <a:rPr lang="en-GB" baseline="0" dirty="0" smtClean="0"/>
              <a:t> sea wall and docks have been designed to a level sufficient for a cost estimate from a Barbados based Marine Civil Engineering Contractor at US$20 million. In the unlikely event that all berths are full for the High Season and 75% for the Low Season with full fuel, water &amp; electricity sales for the types of yacht berthed then the annual gross income could be nearly US$16 million and net profits of US$6 million. More realistic assessments centred around a ROI of 10%, the normal Marina CAP rate, gives a required high season occupancy under 40%.</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19</a:t>
            </a:fld>
            <a:endParaRPr lang="en-GB"/>
          </a:p>
        </p:txBody>
      </p:sp>
    </p:spTree>
    <p:extLst>
      <p:ext uri="{BB962C8B-B14F-4D97-AF65-F5344CB8AC3E}">
        <p14:creationId xmlns:p14="http://schemas.microsoft.com/office/powerpoint/2010/main" val="401582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southern</a:t>
            </a:r>
            <a:r>
              <a:rPr lang="en-GB" baseline="0" dirty="0" smtClean="0"/>
              <a:t> town of Vieux Fort is the second largest in Saint Lucia but has never really enjoyed the growth enabled by the development of the tourism and yachting industry elsewhere on Saint Lucia. This proposal seeks to redress that position by taking full advantage of the town’s location, facilities and skills in the creation of a medium sized marina focussing on the yacht charter industry, associated with a hotel and space for a conference facility.</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2</a:t>
            </a:fld>
            <a:endParaRPr lang="en-GB"/>
          </a:p>
        </p:txBody>
      </p:sp>
    </p:spTree>
    <p:extLst>
      <p:ext uri="{BB962C8B-B14F-4D97-AF65-F5344CB8AC3E}">
        <p14:creationId xmlns:p14="http://schemas.microsoft.com/office/powerpoint/2010/main" val="2692499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chart simply illustrates the projected</a:t>
            </a:r>
            <a:r>
              <a:rPr lang="en-GB" baseline="0" dirty="0" smtClean="0"/>
              <a:t> relationship between occupancy and profit. The Marina at Marigot Bay, without The Moorings Charter Company was hitting occupancies of around 70% High Season and 55% Low Season measured in the same way.</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20</a:t>
            </a:fld>
            <a:endParaRPr lang="en-GB"/>
          </a:p>
        </p:txBody>
      </p:sp>
    </p:spTree>
    <p:extLst>
      <p:ext uri="{BB962C8B-B14F-4D97-AF65-F5344CB8AC3E}">
        <p14:creationId xmlns:p14="http://schemas.microsoft.com/office/powerpoint/2010/main" val="3191396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conclusion, this proposal provides a nucleus for the waterfront development of Vieux Fort as a Tourism Area.</a:t>
            </a:r>
            <a:r>
              <a:rPr lang="en-GB" baseline="0" dirty="0" smtClean="0"/>
              <a:t> Marigot Sunshine Ltd. is committed to the concept of sustainable and community centred tourism and the Marina for Vieux Fort has been tested rigorously against those principles to be inclusive of the Vieux Fort Community providing enhancement, employment and accessible facilities and business opportunities for that community.</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21</a:t>
            </a:fld>
            <a:endParaRPr lang="en-GB"/>
          </a:p>
        </p:txBody>
      </p:sp>
    </p:spTree>
    <p:extLst>
      <p:ext uri="{BB962C8B-B14F-4D97-AF65-F5344CB8AC3E}">
        <p14:creationId xmlns:p14="http://schemas.microsoft.com/office/powerpoint/2010/main" val="3191396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THANKYOU </a:t>
            </a:r>
          </a:p>
          <a:p>
            <a:endParaRPr lang="en-GB" dirty="0" smtClean="0"/>
          </a:p>
          <a:p>
            <a:r>
              <a:rPr lang="en-GB" dirty="0" smtClean="0"/>
              <a:t>If you have any questions please feel free to ask.</a:t>
            </a:r>
            <a:r>
              <a:rPr lang="en-GB" baseline="0" dirty="0" smtClean="0"/>
              <a:t> Equally I can be contacted by phone on +1 758 719-9981 or by email on bob@marigotsunshine.com.</a:t>
            </a:r>
          </a:p>
          <a:p>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22</a:t>
            </a:fld>
            <a:endParaRPr lang="en-GB"/>
          </a:p>
        </p:txBody>
      </p:sp>
    </p:spTree>
    <p:extLst>
      <p:ext uri="{BB962C8B-B14F-4D97-AF65-F5344CB8AC3E}">
        <p14:creationId xmlns:p14="http://schemas.microsoft.com/office/powerpoint/2010/main" val="272313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presently two significant marinas in Saint Lucia, the IGY Rodney Bay Marina at </a:t>
            </a:r>
            <a:r>
              <a:rPr lang="en-GB" dirty="0" err="1" smtClean="0"/>
              <a:t>Gros</a:t>
            </a:r>
            <a:r>
              <a:rPr lang="en-GB" dirty="0" smtClean="0"/>
              <a:t> Islet in the north of the island with a total of 253 berths o</a:t>
            </a:r>
            <a:r>
              <a:rPr lang="en-GB" baseline="0" dirty="0" smtClean="0"/>
              <a:t>f which 33 are capable of berthing superyachts (yachts over 30 metres/100 </a:t>
            </a:r>
            <a:r>
              <a:rPr lang="en-GB" baseline="0" dirty="0" err="1" smtClean="0"/>
              <a:t>ft</a:t>
            </a:r>
            <a:r>
              <a:rPr lang="en-GB" baseline="0" dirty="0" smtClean="0"/>
              <a:t> in length) and The Capella Marina at Marigot Bay with 42 berths of which 13 are superyacht capable. There are additional private facilities at The Landings and within the Rodney Bay lagoon and Marigot Bay. Significant numbers of yachts visit Soufriere and The Pitons without using the existing marina facilities.</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3</a:t>
            </a:fld>
            <a:endParaRPr lang="en-GB"/>
          </a:p>
        </p:txBody>
      </p:sp>
    </p:spTree>
    <p:extLst>
      <p:ext uri="{BB962C8B-B14F-4D97-AF65-F5344CB8AC3E}">
        <p14:creationId xmlns:p14="http://schemas.microsoft.com/office/powerpoint/2010/main" val="45925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the last 5 years and provoked by the Global Financial Crisis there has been a significant movement away from private yacht ownership towards yacht charter and fractional</a:t>
            </a:r>
            <a:r>
              <a:rPr lang="en-GB" baseline="0" dirty="0" smtClean="0"/>
              <a:t> ownership schemes. There are now upwards of 3,000 charter yachts of all sizes operating in the Eastern Caribbean during the high season with their activity focussed on The British Virgin Islands, St. Martin / St Barth’s and the Grenadines. Because of the lack of an international airport serving the Grenadines, charter yachts cruising this area are picked up in Martinique, Saint Lucia and Grenada. Marinas north of the Grenadines rather than to the south are preferred by charterers because of the difficulty of the northbound trip early in the charter period.</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4</a:t>
            </a:fld>
            <a:endParaRPr lang="en-GB"/>
          </a:p>
        </p:txBody>
      </p:sp>
    </p:spTree>
    <p:extLst>
      <p:ext uri="{BB962C8B-B14F-4D97-AF65-F5344CB8AC3E}">
        <p14:creationId xmlns:p14="http://schemas.microsoft.com/office/powerpoint/2010/main" val="401582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Vieux Fort Bay is a naturally</a:t>
            </a:r>
            <a:r>
              <a:rPr lang="en-GB" baseline="0" dirty="0" smtClean="0"/>
              <a:t> sheltered area, the shape of the </a:t>
            </a:r>
            <a:r>
              <a:rPr lang="en-GB" baseline="0" dirty="0" err="1" smtClean="0"/>
              <a:t>Moule</a:t>
            </a:r>
            <a:r>
              <a:rPr lang="en-GB" baseline="0" dirty="0" smtClean="0"/>
              <a:t> a </a:t>
            </a:r>
            <a:r>
              <a:rPr lang="en-GB" baseline="0" dirty="0" err="1" smtClean="0"/>
              <a:t>Chique</a:t>
            </a:r>
            <a:r>
              <a:rPr lang="en-GB" baseline="0" dirty="0" smtClean="0"/>
              <a:t> peninsular to the South of the bay protects the bay from the trade wind swells. Wave propagation studies undertaken for other projects reveal remarkably little in the way of storm swells and surge even in the case of an onshore blowing storm or hurricane, especially in the northern half of the bay. Saint Lucia has only experienced one “Intense Hurricane” Category 3 or above since 1851 when accurate records began. In general intense hurricanes develop either north of or west of the island depending on the year’s weather pattern. The marina engineering is designed to protect against a “50 year event”. That is weather conditions that can only be expected once every 50 years.</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5</a:t>
            </a:fld>
            <a:endParaRPr lang="en-GB"/>
          </a:p>
        </p:txBody>
      </p:sp>
    </p:spTree>
    <p:extLst>
      <p:ext uri="{BB962C8B-B14F-4D97-AF65-F5344CB8AC3E}">
        <p14:creationId xmlns:p14="http://schemas.microsoft.com/office/powerpoint/2010/main" val="254558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area proposed for the marina development is to the north side of the bay in the area currently occupied by a rock shipping site operated by a quarry in </a:t>
            </a:r>
            <a:r>
              <a:rPr lang="en-GB" dirty="0" err="1" smtClean="0"/>
              <a:t>Laborie</a:t>
            </a:r>
            <a:r>
              <a:rPr lang="en-GB" dirty="0" smtClean="0"/>
              <a:t> some 4 miles west of the site. The land area is owned by Invest</a:t>
            </a:r>
            <a:r>
              <a:rPr lang="en-GB" baseline="0" dirty="0" smtClean="0"/>
              <a:t> Saint Lucia. </a:t>
            </a:r>
            <a:r>
              <a:rPr lang="en-GB" dirty="0" smtClean="0"/>
              <a:t>This is adjacent to the local beach. The Vieux Fort Tourism Development Group is creating</a:t>
            </a:r>
            <a:r>
              <a:rPr lang="en-GB" baseline="0" dirty="0" smtClean="0"/>
              <a:t> a Strategic Plan for the Development of Tourism in Vieux Fort and its surroundings, this plan includes a proposed marina, hotel and conference facility. A number of larger studies have also been undertaken that could conflict with this proposal, emphasizing the need for such a strategic plan developed locally.</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6</a:t>
            </a:fld>
            <a:endParaRPr lang="en-GB"/>
          </a:p>
        </p:txBody>
      </p:sp>
    </p:spTree>
    <p:extLst>
      <p:ext uri="{BB962C8B-B14F-4D97-AF65-F5344CB8AC3E}">
        <p14:creationId xmlns:p14="http://schemas.microsoft.com/office/powerpoint/2010/main" val="1105071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 two possible</a:t>
            </a:r>
            <a:r>
              <a:rPr lang="en-GB" baseline="0" dirty="0" smtClean="0"/>
              <a:t> sites in the bay the beach site is feasible but not preferred because of higher project costs in reclaiming land and dredging. There is also a clear conflict with local beach use. The land behind the beach, however, provides potential for future expansion and allied businesses.</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7</a:t>
            </a:fld>
            <a:endParaRPr lang="en-GB"/>
          </a:p>
        </p:txBody>
      </p:sp>
    </p:spTree>
    <p:extLst>
      <p:ext uri="{BB962C8B-B14F-4D97-AF65-F5344CB8AC3E}">
        <p14:creationId xmlns:p14="http://schemas.microsoft.com/office/powerpoint/2010/main" val="3056176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Whereas the quarry site has already been reclaimed and the</a:t>
            </a:r>
            <a:r>
              <a:rPr lang="en-GB" baseline="0" dirty="0" smtClean="0"/>
              <a:t> majority of the necessary amount of dredging has been completed. The land was reclaimed in the 1990s and dredging undertaken for the construction of a marina project that never happened remarkably but co-incidentally similar to this proposal. The only significant issue is a mutually agreed solution to the relocation of the existing tenant(s) of the land.</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8</a:t>
            </a:fld>
            <a:endParaRPr lang="en-GB"/>
          </a:p>
        </p:txBody>
      </p:sp>
    </p:spTree>
    <p:extLst>
      <p:ext uri="{BB962C8B-B14F-4D97-AF65-F5344CB8AC3E}">
        <p14:creationId xmlns:p14="http://schemas.microsoft.com/office/powerpoint/2010/main" val="56371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proposed marina and hotel have been designed to integrate well into</a:t>
            </a:r>
            <a:r>
              <a:rPr lang="en-GB" baseline="0" dirty="0" smtClean="0"/>
              <a:t> the environment.</a:t>
            </a:r>
            <a:endParaRPr lang="en-GB" dirty="0"/>
          </a:p>
        </p:txBody>
      </p:sp>
      <p:sp>
        <p:nvSpPr>
          <p:cNvPr id="4" name="Slide Number Placeholder 3"/>
          <p:cNvSpPr>
            <a:spLocks noGrp="1"/>
          </p:cNvSpPr>
          <p:nvPr>
            <p:ph type="sldNum" sz="quarter" idx="10"/>
          </p:nvPr>
        </p:nvSpPr>
        <p:spPr/>
        <p:txBody>
          <a:bodyPr/>
          <a:lstStyle/>
          <a:p>
            <a:fld id="{6D47440F-FA55-4CD9-B517-A05C9A46F0F4}" type="slidenum">
              <a:rPr lang="en-GB" smtClean="0"/>
              <a:t>9</a:t>
            </a:fld>
            <a:endParaRPr lang="en-GB"/>
          </a:p>
        </p:txBody>
      </p:sp>
    </p:spTree>
    <p:extLst>
      <p:ext uri="{BB962C8B-B14F-4D97-AF65-F5344CB8AC3E}">
        <p14:creationId xmlns:p14="http://schemas.microsoft.com/office/powerpoint/2010/main" val="13492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8091" y="2130426"/>
            <a:ext cx="10405031"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36182" y="3886200"/>
            <a:ext cx="856884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E28858-37C7-4865-9091-6FC612C5335D}" type="datetimeFigureOut">
              <a:rPr lang="en-GB" smtClean="0"/>
              <a:t>23/10/2014</a:t>
            </a:fld>
            <a:endParaRPr lang="en-GB"/>
          </a:p>
        </p:txBody>
      </p:sp>
      <p:sp>
        <p:nvSpPr>
          <p:cNvPr id="5" name="Footer Placeholder 4"/>
          <p:cNvSpPr>
            <a:spLocks noGrp="1"/>
          </p:cNvSpPr>
          <p:nvPr>
            <p:ph type="ftr" sz="quarter" idx="11"/>
          </p:nvPr>
        </p:nvSpPr>
        <p:spPr/>
        <p:txBody>
          <a:bodyPr/>
          <a:lstStyle/>
          <a:p>
            <a:r>
              <a:rPr lang="en-GB" dirty="0" smtClean="0"/>
              <a:t>© Marigot Sunshine Ltd.</a:t>
            </a:r>
            <a:endParaRPr lang="en-GB" dirty="0"/>
          </a:p>
        </p:txBody>
      </p:sp>
      <p:sp>
        <p:nvSpPr>
          <p:cNvPr id="6" name="Slide Number Placeholder 5"/>
          <p:cNvSpPr>
            <a:spLocks noGrp="1"/>
          </p:cNvSpPr>
          <p:nvPr>
            <p:ph type="sldNum" sz="quarter" idx="12"/>
          </p:nvPr>
        </p:nvSpPr>
        <p:spPr/>
        <p:txBody>
          <a:bodyPr/>
          <a:lstStyle/>
          <a:p>
            <a:fld id="{A80A8B99-25EC-466C-A7F7-464AB73C673E}" type="slidenum">
              <a:rPr lang="en-GB" smtClean="0"/>
              <a:t>‹#›</a:t>
            </a:fld>
            <a:endParaRPr lang="en-GB"/>
          </a:p>
        </p:txBody>
      </p:sp>
    </p:spTree>
    <p:extLst>
      <p:ext uri="{BB962C8B-B14F-4D97-AF65-F5344CB8AC3E}">
        <p14:creationId xmlns:p14="http://schemas.microsoft.com/office/powerpoint/2010/main" val="415312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9363" y="4800600"/>
            <a:ext cx="734472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99363" y="612775"/>
            <a:ext cx="734472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99363" y="5367338"/>
            <a:ext cx="73447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28858-37C7-4865-9091-6FC612C5335D}" type="datetimeFigureOut">
              <a:rPr lang="en-GB" smtClean="0"/>
              <a:t>23/10/2014</a:t>
            </a:fld>
            <a:endParaRPr lang="en-GB"/>
          </a:p>
        </p:txBody>
      </p:sp>
      <p:sp>
        <p:nvSpPr>
          <p:cNvPr id="6" name="Footer Placeholder 5"/>
          <p:cNvSpPr>
            <a:spLocks noGrp="1"/>
          </p:cNvSpPr>
          <p:nvPr>
            <p:ph type="ftr" sz="quarter" idx="11"/>
          </p:nvPr>
        </p:nvSpPr>
        <p:spPr/>
        <p:txBody>
          <a:bodyPr/>
          <a:lstStyle/>
          <a:p>
            <a:endParaRPr lang="en-GB" dirty="0" smtClean="0"/>
          </a:p>
          <a:p>
            <a:r>
              <a:rPr lang="en-GB" dirty="0" smtClean="0"/>
              <a:t>© Marigot Sunshine Ltd.</a:t>
            </a:r>
          </a:p>
          <a:p>
            <a:endParaRPr lang="en-GB" dirty="0"/>
          </a:p>
        </p:txBody>
      </p:sp>
      <p:sp>
        <p:nvSpPr>
          <p:cNvPr id="7" name="Slide Number Placeholder 6"/>
          <p:cNvSpPr>
            <a:spLocks noGrp="1"/>
          </p:cNvSpPr>
          <p:nvPr>
            <p:ph type="sldNum" sz="quarter" idx="12"/>
          </p:nvPr>
        </p:nvSpPr>
        <p:spPr/>
        <p:txBody>
          <a:bodyPr/>
          <a:lstStyle/>
          <a:p>
            <a:fld id="{A80A8B99-25EC-466C-A7F7-464AB73C673E}" type="slidenum">
              <a:rPr lang="en-GB" smtClean="0"/>
              <a:t>‹#›</a:t>
            </a:fld>
            <a:endParaRPr lang="en-GB"/>
          </a:p>
        </p:txBody>
      </p:sp>
    </p:spTree>
    <p:extLst>
      <p:ext uri="{BB962C8B-B14F-4D97-AF65-F5344CB8AC3E}">
        <p14:creationId xmlns:p14="http://schemas.microsoft.com/office/powerpoint/2010/main" val="23173457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E28858-37C7-4865-9091-6FC612C5335D}" type="datetimeFigureOut">
              <a:rPr lang="en-GB" smtClean="0"/>
              <a:t>23/10/2014</a:t>
            </a:fld>
            <a:endParaRPr lang="en-GB"/>
          </a:p>
        </p:txBody>
      </p:sp>
      <p:sp>
        <p:nvSpPr>
          <p:cNvPr id="5" name="Footer Placeholder 4"/>
          <p:cNvSpPr>
            <a:spLocks noGrp="1"/>
          </p:cNvSpPr>
          <p:nvPr>
            <p:ph type="ftr" sz="quarter" idx="11"/>
          </p:nvPr>
        </p:nvSpPr>
        <p:spPr/>
        <p:txBody>
          <a:bodyPr/>
          <a:lstStyle/>
          <a:p>
            <a:endParaRPr lang="en-GB" dirty="0" smtClean="0"/>
          </a:p>
          <a:p>
            <a:r>
              <a:rPr lang="en-GB" dirty="0" smtClean="0"/>
              <a:t>© Marigot Sunshine Ltd.</a:t>
            </a:r>
          </a:p>
          <a:p>
            <a:endParaRPr lang="en-GB" dirty="0"/>
          </a:p>
        </p:txBody>
      </p:sp>
      <p:sp>
        <p:nvSpPr>
          <p:cNvPr id="6" name="Slide Number Placeholder 5"/>
          <p:cNvSpPr>
            <a:spLocks noGrp="1"/>
          </p:cNvSpPr>
          <p:nvPr>
            <p:ph type="sldNum" sz="quarter" idx="12"/>
          </p:nvPr>
        </p:nvSpPr>
        <p:spPr/>
        <p:txBody>
          <a:bodyPr/>
          <a:lstStyle/>
          <a:p>
            <a:fld id="{A80A8B99-25EC-466C-A7F7-464AB73C673E}" type="slidenum">
              <a:rPr lang="en-GB" smtClean="0"/>
              <a:t>‹#›</a:t>
            </a:fld>
            <a:endParaRPr lang="en-GB"/>
          </a:p>
        </p:txBody>
      </p:sp>
    </p:spTree>
    <p:extLst>
      <p:ext uri="{BB962C8B-B14F-4D97-AF65-F5344CB8AC3E}">
        <p14:creationId xmlns:p14="http://schemas.microsoft.com/office/powerpoint/2010/main" val="3081684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4879" y="274639"/>
            <a:ext cx="2754273"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2060" y="274639"/>
            <a:ext cx="805879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E28858-37C7-4865-9091-6FC612C5335D}" type="datetimeFigureOut">
              <a:rPr lang="en-GB" smtClean="0"/>
              <a:t>23/10/2014</a:t>
            </a:fld>
            <a:endParaRPr lang="en-GB"/>
          </a:p>
        </p:txBody>
      </p:sp>
      <p:sp>
        <p:nvSpPr>
          <p:cNvPr id="5" name="Footer Placeholder 4"/>
          <p:cNvSpPr>
            <a:spLocks noGrp="1"/>
          </p:cNvSpPr>
          <p:nvPr>
            <p:ph type="ftr" sz="quarter" idx="11"/>
          </p:nvPr>
        </p:nvSpPr>
        <p:spPr/>
        <p:txBody>
          <a:bodyPr/>
          <a:lstStyle/>
          <a:p>
            <a:endParaRPr lang="en-GB" dirty="0" smtClean="0"/>
          </a:p>
          <a:p>
            <a:r>
              <a:rPr lang="en-GB" dirty="0" smtClean="0"/>
              <a:t>© Marigot Sunshine Ltd.</a:t>
            </a:r>
          </a:p>
          <a:p>
            <a:endParaRPr lang="en-GB" dirty="0"/>
          </a:p>
        </p:txBody>
      </p:sp>
      <p:sp>
        <p:nvSpPr>
          <p:cNvPr id="6" name="Slide Number Placeholder 5"/>
          <p:cNvSpPr>
            <a:spLocks noGrp="1"/>
          </p:cNvSpPr>
          <p:nvPr>
            <p:ph type="sldNum" sz="quarter" idx="12"/>
          </p:nvPr>
        </p:nvSpPr>
        <p:spPr/>
        <p:txBody>
          <a:bodyPr/>
          <a:lstStyle/>
          <a:p>
            <a:fld id="{A80A8B99-25EC-466C-A7F7-464AB73C673E}" type="slidenum">
              <a:rPr lang="en-GB" smtClean="0"/>
              <a:t>‹#›</a:t>
            </a:fld>
            <a:endParaRPr lang="en-GB"/>
          </a:p>
        </p:txBody>
      </p:sp>
    </p:spTree>
    <p:extLst>
      <p:ext uri="{BB962C8B-B14F-4D97-AF65-F5344CB8AC3E}">
        <p14:creationId xmlns:p14="http://schemas.microsoft.com/office/powerpoint/2010/main" val="3114965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E28858-37C7-4865-9091-6FC612C5335D}" type="datetimeFigureOut">
              <a:rPr lang="en-GB" smtClean="0"/>
              <a:t>23/10/2014</a:t>
            </a:fld>
            <a:endParaRPr lang="en-GB"/>
          </a:p>
        </p:txBody>
      </p:sp>
      <p:sp>
        <p:nvSpPr>
          <p:cNvPr id="5" name="Footer Placeholder 4"/>
          <p:cNvSpPr>
            <a:spLocks noGrp="1"/>
          </p:cNvSpPr>
          <p:nvPr>
            <p:ph type="ftr" sz="quarter" idx="11"/>
          </p:nvPr>
        </p:nvSpPr>
        <p:spPr/>
        <p:txBody>
          <a:bodyPr/>
          <a:lstStyle/>
          <a:p>
            <a:r>
              <a:rPr lang="en-GB" dirty="0" smtClean="0"/>
              <a:t>© Marigot Sunshine Ltd.</a:t>
            </a:r>
            <a:endParaRPr lang="en-GB" dirty="0"/>
          </a:p>
        </p:txBody>
      </p:sp>
      <p:sp>
        <p:nvSpPr>
          <p:cNvPr id="6" name="Slide Number Placeholder 5"/>
          <p:cNvSpPr>
            <a:spLocks noGrp="1"/>
          </p:cNvSpPr>
          <p:nvPr>
            <p:ph type="sldNum" sz="quarter" idx="12"/>
          </p:nvPr>
        </p:nvSpPr>
        <p:spPr/>
        <p:txBody>
          <a:bodyPr/>
          <a:lstStyle/>
          <a:p>
            <a:fld id="{A80A8B99-25EC-466C-A7F7-464AB73C673E}" type="slidenum">
              <a:rPr lang="en-GB" smtClean="0"/>
              <a:t>‹#›</a:t>
            </a:fld>
            <a:endParaRPr lang="en-GB"/>
          </a:p>
        </p:txBody>
      </p:sp>
    </p:spTree>
    <p:extLst>
      <p:ext uri="{BB962C8B-B14F-4D97-AF65-F5344CB8AC3E}">
        <p14:creationId xmlns:p14="http://schemas.microsoft.com/office/powerpoint/2010/main" val="18413984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6972" y="4406901"/>
            <a:ext cx="10405031"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6972" y="2906713"/>
            <a:ext cx="104050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28858-37C7-4865-9091-6FC612C5335D}" type="datetimeFigureOut">
              <a:rPr lang="en-GB" smtClean="0"/>
              <a:t>23/10/2014</a:t>
            </a:fld>
            <a:endParaRPr lang="en-GB"/>
          </a:p>
        </p:txBody>
      </p:sp>
      <p:sp>
        <p:nvSpPr>
          <p:cNvPr id="5" name="Footer Placeholder 4"/>
          <p:cNvSpPr>
            <a:spLocks noGrp="1"/>
          </p:cNvSpPr>
          <p:nvPr>
            <p:ph type="ftr" sz="quarter" idx="11"/>
          </p:nvPr>
        </p:nvSpPr>
        <p:spPr/>
        <p:txBody>
          <a:bodyPr/>
          <a:lstStyle/>
          <a:p>
            <a:r>
              <a:rPr lang="en-GB" dirty="0" smtClean="0"/>
              <a:t>© Marigot Sunshine Ltd.</a:t>
            </a:r>
            <a:endParaRPr lang="en-GB" dirty="0"/>
          </a:p>
        </p:txBody>
      </p:sp>
      <p:sp>
        <p:nvSpPr>
          <p:cNvPr id="6" name="Slide Number Placeholder 5"/>
          <p:cNvSpPr>
            <a:spLocks noGrp="1"/>
          </p:cNvSpPr>
          <p:nvPr>
            <p:ph type="sldNum" sz="quarter" idx="12"/>
          </p:nvPr>
        </p:nvSpPr>
        <p:spPr/>
        <p:txBody>
          <a:bodyPr/>
          <a:lstStyle/>
          <a:p>
            <a:fld id="{A80A8B99-25EC-466C-A7F7-464AB73C673E}" type="slidenum">
              <a:rPr lang="en-GB" smtClean="0"/>
              <a:t>‹#›</a:t>
            </a:fld>
            <a:endParaRPr lang="en-GB"/>
          </a:p>
        </p:txBody>
      </p:sp>
    </p:spTree>
    <p:extLst>
      <p:ext uri="{BB962C8B-B14F-4D97-AF65-F5344CB8AC3E}">
        <p14:creationId xmlns:p14="http://schemas.microsoft.com/office/powerpoint/2010/main" val="314213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061" y="1600201"/>
            <a:ext cx="54065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22616" y="1600201"/>
            <a:ext cx="54065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E28858-37C7-4865-9091-6FC612C5335D}" type="datetimeFigureOut">
              <a:rPr lang="en-GB" smtClean="0"/>
              <a:t>23/10/2014</a:t>
            </a:fld>
            <a:endParaRPr lang="en-GB"/>
          </a:p>
        </p:txBody>
      </p:sp>
      <p:sp>
        <p:nvSpPr>
          <p:cNvPr id="6" name="Footer Placeholder 5"/>
          <p:cNvSpPr>
            <a:spLocks noGrp="1"/>
          </p:cNvSpPr>
          <p:nvPr>
            <p:ph type="ftr" sz="quarter" idx="11"/>
          </p:nvPr>
        </p:nvSpPr>
        <p:spPr/>
        <p:txBody>
          <a:bodyPr/>
          <a:lstStyle/>
          <a:p>
            <a:endParaRPr lang="en-GB" dirty="0" smtClean="0"/>
          </a:p>
          <a:p>
            <a:r>
              <a:rPr lang="en-GB" dirty="0" smtClean="0"/>
              <a:t>© Marigot Sunshine Ltd.</a:t>
            </a:r>
          </a:p>
          <a:p>
            <a:endParaRPr lang="en-GB" dirty="0"/>
          </a:p>
        </p:txBody>
      </p:sp>
      <p:sp>
        <p:nvSpPr>
          <p:cNvPr id="7" name="Slide Number Placeholder 6"/>
          <p:cNvSpPr>
            <a:spLocks noGrp="1"/>
          </p:cNvSpPr>
          <p:nvPr>
            <p:ph type="sldNum" sz="quarter" idx="12"/>
          </p:nvPr>
        </p:nvSpPr>
        <p:spPr/>
        <p:txBody>
          <a:bodyPr/>
          <a:lstStyle/>
          <a:p>
            <a:fld id="{A80A8B99-25EC-466C-A7F7-464AB73C673E}" type="slidenum">
              <a:rPr lang="en-GB" smtClean="0"/>
              <a:t>‹#›</a:t>
            </a:fld>
            <a:endParaRPr lang="en-GB"/>
          </a:p>
        </p:txBody>
      </p:sp>
    </p:spTree>
    <p:extLst>
      <p:ext uri="{BB962C8B-B14F-4D97-AF65-F5344CB8AC3E}">
        <p14:creationId xmlns:p14="http://schemas.microsoft.com/office/powerpoint/2010/main" val="327812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12060" y="1535113"/>
            <a:ext cx="54086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2060" y="2174875"/>
            <a:ext cx="54086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218367" y="1535113"/>
            <a:ext cx="54107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8367" y="2174875"/>
            <a:ext cx="54107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E28858-37C7-4865-9091-6FC612C5335D}" type="datetimeFigureOut">
              <a:rPr lang="en-GB" smtClean="0"/>
              <a:t>23/10/2014</a:t>
            </a:fld>
            <a:endParaRPr lang="en-GB"/>
          </a:p>
        </p:txBody>
      </p:sp>
      <p:sp>
        <p:nvSpPr>
          <p:cNvPr id="8" name="Footer Placeholder 7"/>
          <p:cNvSpPr>
            <a:spLocks noGrp="1"/>
          </p:cNvSpPr>
          <p:nvPr>
            <p:ph type="ftr" sz="quarter" idx="11"/>
          </p:nvPr>
        </p:nvSpPr>
        <p:spPr/>
        <p:txBody>
          <a:bodyPr/>
          <a:lstStyle/>
          <a:p>
            <a:endParaRPr lang="en-GB" dirty="0" smtClean="0"/>
          </a:p>
          <a:p>
            <a:r>
              <a:rPr lang="en-GB" dirty="0" smtClean="0"/>
              <a:t>© Marigot Sunshine Ltd.</a:t>
            </a:r>
          </a:p>
          <a:p>
            <a:endParaRPr lang="en-GB" dirty="0"/>
          </a:p>
        </p:txBody>
      </p:sp>
      <p:sp>
        <p:nvSpPr>
          <p:cNvPr id="9" name="Slide Number Placeholder 8"/>
          <p:cNvSpPr>
            <a:spLocks noGrp="1"/>
          </p:cNvSpPr>
          <p:nvPr>
            <p:ph type="sldNum" sz="quarter" idx="12"/>
          </p:nvPr>
        </p:nvSpPr>
        <p:spPr/>
        <p:txBody>
          <a:bodyPr/>
          <a:lstStyle/>
          <a:p>
            <a:fld id="{A80A8B99-25EC-466C-A7F7-464AB73C673E}" type="slidenum">
              <a:rPr lang="en-GB" smtClean="0"/>
              <a:t>‹#›</a:t>
            </a:fld>
            <a:endParaRPr lang="en-GB"/>
          </a:p>
        </p:txBody>
      </p:sp>
    </p:spTree>
    <p:extLst>
      <p:ext uri="{BB962C8B-B14F-4D97-AF65-F5344CB8AC3E}">
        <p14:creationId xmlns:p14="http://schemas.microsoft.com/office/powerpoint/2010/main" val="2608793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E28858-37C7-4865-9091-6FC612C5335D}" type="datetimeFigureOut">
              <a:rPr lang="en-GB" smtClean="0"/>
              <a:t>23/10/2014</a:t>
            </a:fld>
            <a:endParaRPr lang="en-GB"/>
          </a:p>
        </p:txBody>
      </p:sp>
      <p:sp>
        <p:nvSpPr>
          <p:cNvPr id="4" name="Footer Placeholder 3"/>
          <p:cNvSpPr>
            <a:spLocks noGrp="1"/>
          </p:cNvSpPr>
          <p:nvPr>
            <p:ph type="ftr" sz="quarter" idx="11"/>
          </p:nvPr>
        </p:nvSpPr>
        <p:spPr/>
        <p:txBody>
          <a:bodyPr/>
          <a:lstStyle/>
          <a:p>
            <a:endParaRPr lang="en-GB" dirty="0" smtClean="0"/>
          </a:p>
          <a:p>
            <a:r>
              <a:rPr lang="en-GB" dirty="0" smtClean="0"/>
              <a:t>© Marigot Sunshine Ltd.</a:t>
            </a:r>
          </a:p>
          <a:p>
            <a:endParaRPr lang="en-GB" dirty="0"/>
          </a:p>
        </p:txBody>
      </p:sp>
      <p:sp>
        <p:nvSpPr>
          <p:cNvPr id="5" name="Slide Number Placeholder 4"/>
          <p:cNvSpPr>
            <a:spLocks noGrp="1"/>
          </p:cNvSpPr>
          <p:nvPr>
            <p:ph type="sldNum" sz="quarter" idx="12"/>
          </p:nvPr>
        </p:nvSpPr>
        <p:spPr/>
        <p:txBody>
          <a:bodyPr/>
          <a:lstStyle/>
          <a:p>
            <a:fld id="{A80A8B99-25EC-466C-A7F7-464AB73C673E}" type="slidenum">
              <a:rPr lang="en-GB" smtClean="0"/>
              <a:t>‹#›</a:t>
            </a:fld>
            <a:endParaRPr lang="en-GB"/>
          </a:p>
        </p:txBody>
      </p:sp>
    </p:spTree>
    <p:extLst>
      <p:ext uri="{BB962C8B-B14F-4D97-AF65-F5344CB8AC3E}">
        <p14:creationId xmlns:p14="http://schemas.microsoft.com/office/powerpoint/2010/main" val="130879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28858-37C7-4865-9091-6FC612C5335D}" type="datetimeFigureOut">
              <a:rPr lang="en-GB" smtClean="0"/>
              <a:t>23/10/2014</a:t>
            </a:fld>
            <a:endParaRPr lang="en-GB"/>
          </a:p>
        </p:txBody>
      </p:sp>
      <p:sp>
        <p:nvSpPr>
          <p:cNvPr id="3" name="Footer Placeholder 2"/>
          <p:cNvSpPr>
            <a:spLocks noGrp="1"/>
          </p:cNvSpPr>
          <p:nvPr>
            <p:ph type="ftr" sz="quarter" idx="11"/>
          </p:nvPr>
        </p:nvSpPr>
        <p:spPr/>
        <p:txBody>
          <a:bodyPr/>
          <a:lstStyle/>
          <a:p>
            <a:r>
              <a:rPr lang="en-GB" dirty="0" smtClean="0"/>
              <a:t>© Marigot Sunshine Ltd.</a:t>
            </a:r>
            <a:endParaRPr lang="en-GB" dirty="0"/>
          </a:p>
        </p:txBody>
      </p:sp>
      <p:sp>
        <p:nvSpPr>
          <p:cNvPr id="4" name="Slide Number Placeholder 3"/>
          <p:cNvSpPr>
            <a:spLocks noGrp="1"/>
          </p:cNvSpPr>
          <p:nvPr>
            <p:ph type="sldNum" sz="quarter" idx="12"/>
          </p:nvPr>
        </p:nvSpPr>
        <p:spPr/>
        <p:txBody>
          <a:bodyPr/>
          <a:lstStyle/>
          <a:p>
            <a:fld id="{A80A8B99-25EC-466C-A7F7-464AB73C673E}" type="slidenum">
              <a:rPr lang="en-GB" smtClean="0"/>
              <a:t>‹#›</a:t>
            </a:fld>
            <a:endParaRPr lang="en-GB"/>
          </a:p>
        </p:txBody>
      </p:sp>
    </p:spTree>
    <p:extLst>
      <p:ext uri="{BB962C8B-B14F-4D97-AF65-F5344CB8AC3E}">
        <p14:creationId xmlns:p14="http://schemas.microsoft.com/office/powerpoint/2010/main" val="55855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061" y="273050"/>
            <a:ext cx="402727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85974" y="273051"/>
            <a:ext cx="68431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2061" y="1435101"/>
            <a:ext cx="402727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28858-37C7-4865-9091-6FC612C5335D}" type="datetimeFigureOut">
              <a:rPr lang="en-GB" smtClean="0"/>
              <a:t>23/10/2014</a:t>
            </a:fld>
            <a:endParaRPr lang="en-GB"/>
          </a:p>
        </p:txBody>
      </p:sp>
      <p:sp>
        <p:nvSpPr>
          <p:cNvPr id="6" name="Footer Placeholder 5"/>
          <p:cNvSpPr>
            <a:spLocks noGrp="1"/>
          </p:cNvSpPr>
          <p:nvPr>
            <p:ph type="ftr" sz="quarter" idx="11"/>
          </p:nvPr>
        </p:nvSpPr>
        <p:spPr/>
        <p:txBody>
          <a:bodyPr/>
          <a:lstStyle/>
          <a:p>
            <a:endParaRPr lang="en-GB" dirty="0" smtClean="0"/>
          </a:p>
          <a:p>
            <a:r>
              <a:rPr lang="en-GB" dirty="0" smtClean="0"/>
              <a:t>© Marigot Sunshine Ltd.</a:t>
            </a:r>
          </a:p>
          <a:p>
            <a:endParaRPr lang="en-GB" dirty="0"/>
          </a:p>
        </p:txBody>
      </p:sp>
      <p:sp>
        <p:nvSpPr>
          <p:cNvPr id="7" name="Slide Number Placeholder 6"/>
          <p:cNvSpPr>
            <a:spLocks noGrp="1"/>
          </p:cNvSpPr>
          <p:nvPr>
            <p:ph type="sldNum" sz="quarter" idx="12"/>
          </p:nvPr>
        </p:nvSpPr>
        <p:spPr/>
        <p:txBody>
          <a:bodyPr/>
          <a:lstStyle/>
          <a:p>
            <a:fld id="{A80A8B99-25EC-466C-A7F7-464AB73C673E}" type="slidenum">
              <a:rPr lang="en-GB" smtClean="0"/>
              <a:t>‹#›</a:t>
            </a:fld>
            <a:endParaRPr lang="en-GB"/>
          </a:p>
        </p:txBody>
      </p:sp>
    </p:spTree>
    <p:extLst>
      <p:ext uri="{BB962C8B-B14F-4D97-AF65-F5344CB8AC3E}">
        <p14:creationId xmlns:p14="http://schemas.microsoft.com/office/powerpoint/2010/main" val="7074938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E28858-37C7-4865-9091-6FC612C5335D}" type="datetimeFigureOut">
              <a:rPr lang="en-GB" smtClean="0"/>
              <a:pPr/>
              <a:t>23/10/2014</a:t>
            </a:fld>
            <a:endParaRPr lang="en-GB" dirty="0"/>
          </a:p>
        </p:txBody>
      </p:sp>
      <p:sp>
        <p:nvSpPr>
          <p:cNvPr id="4" name="Footer Placeholder 3"/>
          <p:cNvSpPr>
            <a:spLocks noGrp="1"/>
          </p:cNvSpPr>
          <p:nvPr>
            <p:ph type="ftr" sz="quarter" idx="11"/>
          </p:nvPr>
        </p:nvSpPr>
        <p:spPr/>
        <p:txBody>
          <a:bodyPr/>
          <a:lstStyle/>
          <a:p>
            <a:r>
              <a:rPr lang="en-GB" smtClean="0"/>
              <a:t>© Marigot Sunshine Ltd.</a:t>
            </a:r>
            <a:endParaRPr lang="en-GB" dirty="0"/>
          </a:p>
        </p:txBody>
      </p:sp>
      <p:sp>
        <p:nvSpPr>
          <p:cNvPr id="5" name="Slide Number Placeholder 4"/>
          <p:cNvSpPr>
            <a:spLocks noGrp="1"/>
          </p:cNvSpPr>
          <p:nvPr>
            <p:ph type="sldNum" sz="quarter" idx="12"/>
          </p:nvPr>
        </p:nvSpPr>
        <p:spPr/>
        <p:txBody>
          <a:bodyPr/>
          <a:lstStyle/>
          <a:p>
            <a:fld id="{A80A8B99-25EC-466C-A7F7-464AB73C673E}" type="slidenum">
              <a:rPr lang="en-GB" smtClean="0"/>
              <a:pPr/>
              <a:t>‹#›</a:t>
            </a:fld>
            <a:endParaRPr lang="en-GB" dirty="0"/>
          </a:p>
        </p:txBody>
      </p:sp>
    </p:spTree>
    <p:extLst>
      <p:ext uri="{BB962C8B-B14F-4D97-AF65-F5344CB8AC3E}">
        <p14:creationId xmlns:p14="http://schemas.microsoft.com/office/powerpoint/2010/main" val="372150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61" y="274638"/>
            <a:ext cx="11017092" cy="1143000"/>
          </a:xfrm>
          <a:prstGeom prst="rect">
            <a:avLst/>
          </a:prstGeom>
        </p:spPr>
        <p:txBody>
          <a:bodyPr vert="horz" lIns="91440" tIns="45720" rIns="91440" bIns="45720" rtlCol="0" anchor="ctr">
            <a:normAutofit/>
          </a:bodyPr>
          <a:lstStyle/>
          <a:p>
            <a:r>
              <a:rPr lang="en-US" dirty="0" smtClean="0"/>
              <a:t>   Click to edit Master title style</a:t>
            </a:r>
            <a:endParaRPr lang="en-GB" dirty="0"/>
          </a:p>
        </p:txBody>
      </p:sp>
      <p:sp>
        <p:nvSpPr>
          <p:cNvPr id="3" name="Text Placeholder 2"/>
          <p:cNvSpPr>
            <a:spLocks noGrp="1"/>
          </p:cNvSpPr>
          <p:nvPr>
            <p:ph type="body" idx="1"/>
          </p:nvPr>
        </p:nvSpPr>
        <p:spPr>
          <a:xfrm>
            <a:off x="612061" y="1600201"/>
            <a:ext cx="1101709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12061" y="6356351"/>
            <a:ext cx="2856283" cy="365125"/>
          </a:xfrm>
          <a:prstGeom prst="rect">
            <a:avLst/>
          </a:prstGeom>
        </p:spPr>
        <p:txBody>
          <a:bodyPr vert="horz" lIns="91440" tIns="45720" rIns="91440" bIns="45720" rtlCol="0" anchor="ctr"/>
          <a:lstStyle>
            <a:lvl1pPr algn="l">
              <a:defRPr sz="1200">
                <a:solidFill>
                  <a:schemeClr val="accent2"/>
                </a:solidFill>
              </a:defRPr>
            </a:lvl1pPr>
          </a:lstStyle>
          <a:p>
            <a:fld id="{CDE28858-37C7-4865-9091-6FC612C5335D}" type="datetimeFigureOut">
              <a:rPr lang="en-GB" smtClean="0"/>
              <a:pPr/>
              <a:t>23/10/2014</a:t>
            </a:fld>
            <a:endParaRPr lang="en-GB" dirty="0"/>
          </a:p>
        </p:txBody>
      </p:sp>
      <p:sp>
        <p:nvSpPr>
          <p:cNvPr id="5" name="Footer Placeholder 4"/>
          <p:cNvSpPr>
            <a:spLocks noGrp="1"/>
          </p:cNvSpPr>
          <p:nvPr>
            <p:ph type="ftr" sz="quarter" idx="3"/>
          </p:nvPr>
        </p:nvSpPr>
        <p:spPr>
          <a:xfrm>
            <a:off x="4182415" y="6356351"/>
            <a:ext cx="3876384" cy="365125"/>
          </a:xfrm>
          <a:prstGeom prst="rect">
            <a:avLst/>
          </a:prstGeom>
        </p:spPr>
        <p:txBody>
          <a:bodyPr vert="horz" lIns="91440" tIns="45720" rIns="91440" bIns="45720" rtlCol="0" anchor="ctr"/>
          <a:lstStyle>
            <a:lvl1pPr algn="ctr">
              <a:defRPr sz="1600">
                <a:solidFill>
                  <a:schemeClr val="accent2"/>
                </a:solidFill>
              </a:defRPr>
            </a:lvl1pPr>
          </a:lstStyle>
          <a:p>
            <a:r>
              <a:rPr lang="en-GB" dirty="0" smtClean="0"/>
              <a:t>© Marigot Sunshine Ltd.</a:t>
            </a:r>
            <a:endParaRPr lang="en-GB" dirty="0"/>
          </a:p>
        </p:txBody>
      </p:sp>
      <p:sp>
        <p:nvSpPr>
          <p:cNvPr id="6" name="Slide Number Placeholder 5"/>
          <p:cNvSpPr>
            <a:spLocks noGrp="1"/>
          </p:cNvSpPr>
          <p:nvPr>
            <p:ph type="sldNum" sz="quarter" idx="4"/>
          </p:nvPr>
        </p:nvSpPr>
        <p:spPr>
          <a:xfrm>
            <a:off x="8772869" y="6356351"/>
            <a:ext cx="2856283" cy="365125"/>
          </a:xfrm>
          <a:prstGeom prst="rect">
            <a:avLst/>
          </a:prstGeom>
        </p:spPr>
        <p:txBody>
          <a:bodyPr vert="horz" lIns="91440" tIns="45720" rIns="91440" bIns="45720" rtlCol="0" anchor="ctr"/>
          <a:lstStyle>
            <a:lvl1pPr algn="r">
              <a:defRPr sz="1200">
                <a:solidFill>
                  <a:schemeClr val="accent2"/>
                </a:solidFill>
              </a:defRPr>
            </a:lvl1pPr>
          </a:lstStyle>
          <a:p>
            <a:fld id="{A80A8B99-25EC-466C-A7F7-464AB73C673E}" type="slidenum">
              <a:rPr lang="en-GB" smtClean="0"/>
              <a:pPr/>
              <a:t>‹#›</a:t>
            </a:fld>
            <a:endParaRPr lang="en-GB" dirty="0"/>
          </a:p>
        </p:txBody>
      </p:sp>
      <p:pic>
        <p:nvPicPr>
          <p:cNvPr id="8" name="Picture 7"/>
          <p:cNvPicPr>
            <a:picLocks noChangeAspect="1"/>
          </p:cNvPicPr>
          <p:nvPr/>
        </p:nvPicPr>
        <p:blipFill>
          <a:blip r:embed="rId14" cstate="print">
            <a:clrChange>
              <a:clrFrom>
                <a:srgbClr val="FFFFF7"/>
              </a:clrFrom>
              <a:clrTo>
                <a:srgbClr val="FFFFF7">
                  <a:alpha val="0"/>
                </a:srgbClr>
              </a:clrTo>
            </a:clrChange>
            <a:extLst>
              <a:ext uri="{28A0092B-C50C-407E-A947-70E740481C1C}">
                <a14:useLocalDpi xmlns:a14="http://schemas.microsoft.com/office/drawing/2010/main" val="0"/>
              </a:ext>
            </a:extLst>
          </a:blip>
          <a:stretch>
            <a:fillRect/>
          </a:stretch>
        </p:blipFill>
        <p:spPr>
          <a:xfrm>
            <a:off x="647999" y="332657"/>
            <a:ext cx="864096" cy="883558"/>
          </a:xfrm>
          <a:prstGeom prst="rect">
            <a:avLst/>
          </a:prstGeom>
        </p:spPr>
      </p:pic>
    </p:spTree>
    <p:extLst>
      <p:ext uri="{BB962C8B-B14F-4D97-AF65-F5344CB8AC3E}">
        <p14:creationId xmlns:p14="http://schemas.microsoft.com/office/powerpoint/2010/main" val="2080876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MARIGOT SUNSHINE LIMITED</a:t>
            </a:r>
            <a:endParaRPr lang="en-GB" dirty="0"/>
          </a:p>
        </p:txBody>
      </p:sp>
      <p:sp>
        <p:nvSpPr>
          <p:cNvPr id="3" name="Content Placeholder 2"/>
          <p:cNvSpPr>
            <a:spLocks noGrp="1"/>
          </p:cNvSpPr>
          <p:nvPr>
            <p:ph idx="1"/>
          </p:nvPr>
        </p:nvSpPr>
        <p:spPr/>
        <p:txBody>
          <a:bodyPr>
            <a:normAutofit lnSpcReduction="10000"/>
          </a:bodyPr>
          <a:lstStyle/>
          <a:p>
            <a:r>
              <a:rPr lang="en-GB" dirty="0" smtClean="0">
                <a:solidFill>
                  <a:srgbClr val="FFC000"/>
                </a:solidFill>
              </a:rPr>
              <a:t>This PowerPoint Presentation and associated Video File and commentary is copyrighted to:</a:t>
            </a:r>
          </a:p>
          <a:p>
            <a:r>
              <a:rPr lang="en-GB" dirty="0" smtClean="0">
                <a:solidFill>
                  <a:srgbClr val="FFC000"/>
                </a:solidFill>
              </a:rPr>
              <a:t>Marigot Sunshine </a:t>
            </a:r>
            <a:r>
              <a:rPr lang="en-GB" dirty="0" err="1" smtClean="0">
                <a:solidFill>
                  <a:srgbClr val="FFC000"/>
                </a:solidFill>
              </a:rPr>
              <a:t>Limted</a:t>
            </a:r>
            <a:endParaRPr lang="en-GB" dirty="0" smtClean="0">
              <a:solidFill>
                <a:srgbClr val="FFC000"/>
              </a:solidFill>
            </a:endParaRPr>
          </a:p>
          <a:p>
            <a:r>
              <a:rPr lang="en-GB" dirty="0" smtClean="0">
                <a:solidFill>
                  <a:srgbClr val="FFC000"/>
                </a:solidFill>
              </a:rPr>
              <a:t>Kayansyel</a:t>
            </a:r>
          </a:p>
          <a:p>
            <a:r>
              <a:rPr lang="en-GB" dirty="0" smtClean="0">
                <a:solidFill>
                  <a:srgbClr val="FFC000"/>
                </a:solidFill>
              </a:rPr>
              <a:t>P.O. Box MG7196</a:t>
            </a:r>
          </a:p>
          <a:p>
            <a:r>
              <a:rPr lang="en-GB" dirty="0" smtClean="0">
                <a:solidFill>
                  <a:srgbClr val="FFC000"/>
                </a:solidFill>
              </a:rPr>
              <a:t>Marigot Bay</a:t>
            </a:r>
          </a:p>
          <a:p>
            <a:r>
              <a:rPr lang="en-GB" dirty="0" smtClean="0">
                <a:solidFill>
                  <a:srgbClr val="FFC000"/>
                </a:solidFill>
              </a:rPr>
              <a:t>Castries</a:t>
            </a:r>
          </a:p>
          <a:p>
            <a:r>
              <a:rPr lang="en-GB" dirty="0" smtClean="0">
                <a:solidFill>
                  <a:srgbClr val="FFC000"/>
                </a:solidFill>
              </a:rPr>
              <a:t>Saint Lucia.</a:t>
            </a:r>
            <a:endParaRPr lang="en-GB" dirty="0">
              <a:solidFill>
                <a:srgbClr val="FFC000"/>
              </a:solidFill>
            </a:endParaRPr>
          </a:p>
        </p:txBody>
      </p:sp>
    </p:spTree>
    <p:extLst>
      <p:ext uri="{BB962C8B-B14F-4D97-AF65-F5344CB8AC3E}">
        <p14:creationId xmlns:p14="http://schemas.microsoft.com/office/powerpoint/2010/main" val="244503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Vieux Fort Marina</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4124" y="1600200"/>
            <a:ext cx="9052965" cy="4525963"/>
          </a:xfrm>
        </p:spPr>
      </p:pic>
    </p:spTree>
    <p:extLst>
      <p:ext uri="{BB962C8B-B14F-4D97-AF65-F5344CB8AC3E}">
        <p14:creationId xmlns:p14="http://schemas.microsoft.com/office/powerpoint/2010/main" val="257322397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               </a:t>
            </a:r>
            <a:r>
              <a:rPr lang="en-GB" sz="6000" dirty="0" smtClean="0"/>
              <a:t>FACILITIES</a:t>
            </a:r>
            <a:endParaRPr lang="en-GB"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24462" y="692696"/>
            <a:ext cx="6842125" cy="5402940"/>
          </a:xfrm>
        </p:spPr>
      </p:pic>
      <p:sp>
        <p:nvSpPr>
          <p:cNvPr id="6" name="Text Placeholder 5"/>
          <p:cNvSpPr>
            <a:spLocks noGrp="1"/>
          </p:cNvSpPr>
          <p:nvPr>
            <p:ph type="body" sz="half" idx="2"/>
          </p:nvPr>
        </p:nvSpPr>
        <p:spPr/>
        <p:txBody>
          <a:bodyPr>
            <a:normAutofit lnSpcReduction="10000"/>
          </a:bodyPr>
          <a:lstStyle/>
          <a:p>
            <a:pPr marL="285750" indent="-285750">
              <a:buClr>
                <a:schemeClr val="accent2"/>
              </a:buClr>
              <a:buFont typeface="Wingdings" panose="05000000000000000000" pitchFamily="2" charset="2"/>
              <a:buChar char="v"/>
            </a:pPr>
            <a:r>
              <a:rPr lang="en-GB" sz="2000" dirty="0" smtClean="0"/>
              <a:t>200 Berths</a:t>
            </a:r>
          </a:p>
          <a:p>
            <a:pPr marL="285750" indent="-285750">
              <a:buClr>
                <a:schemeClr val="accent2"/>
              </a:buClr>
              <a:buFont typeface="Wingdings" panose="05000000000000000000" pitchFamily="2" charset="2"/>
              <a:buChar char="v"/>
            </a:pPr>
            <a:r>
              <a:rPr lang="en-GB" sz="2000" dirty="0" smtClean="0"/>
              <a:t>100 Room Hotel</a:t>
            </a:r>
          </a:p>
          <a:p>
            <a:pPr marL="285750" indent="-285750">
              <a:buClr>
                <a:schemeClr val="accent2"/>
              </a:buClr>
              <a:buFont typeface="Wingdings" panose="05000000000000000000" pitchFamily="2" charset="2"/>
              <a:buChar char="v"/>
            </a:pPr>
            <a:r>
              <a:rPr lang="en-GB" sz="2000" dirty="0" smtClean="0"/>
              <a:t>Swimming Pools</a:t>
            </a:r>
          </a:p>
          <a:p>
            <a:pPr marL="285750" indent="-285750">
              <a:buClr>
                <a:schemeClr val="accent2"/>
              </a:buClr>
              <a:buFont typeface="Wingdings" panose="05000000000000000000" pitchFamily="2" charset="2"/>
              <a:buChar char="v"/>
            </a:pPr>
            <a:r>
              <a:rPr lang="en-GB" sz="2000" dirty="0" smtClean="0"/>
              <a:t>Restaurants</a:t>
            </a:r>
          </a:p>
          <a:p>
            <a:pPr marL="285750" indent="-285750">
              <a:buClr>
                <a:schemeClr val="accent2"/>
              </a:buClr>
              <a:buFont typeface="Wingdings" panose="05000000000000000000" pitchFamily="2" charset="2"/>
              <a:buChar char="v"/>
            </a:pPr>
            <a:r>
              <a:rPr lang="en-GB" sz="2000" dirty="0" smtClean="0"/>
              <a:t>20,000 sq. ft. Retail Space</a:t>
            </a:r>
          </a:p>
          <a:p>
            <a:pPr marL="285750" indent="-285750">
              <a:buClr>
                <a:schemeClr val="accent2"/>
              </a:buClr>
              <a:buFont typeface="Wingdings" panose="05000000000000000000" pitchFamily="2" charset="2"/>
              <a:buChar char="v"/>
            </a:pPr>
            <a:r>
              <a:rPr lang="en-GB" sz="2000" dirty="0" smtClean="0"/>
              <a:t>10,000 sq. ft. Technical Space</a:t>
            </a:r>
          </a:p>
          <a:p>
            <a:pPr marL="285750" indent="-285750">
              <a:buClr>
                <a:schemeClr val="accent2"/>
              </a:buClr>
              <a:buFont typeface="Wingdings" panose="05000000000000000000" pitchFamily="2" charset="2"/>
              <a:buChar char="v"/>
            </a:pPr>
            <a:r>
              <a:rPr lang="en-GB" sz="2000" dirty="0" smtClean="0"/>
              <a:t>Police Marine Unit Base</a:t>
            </a:r>
          </a:p>
          <a:p>
            <a:pPr marL="285750" indent="-285750">
              <a:buClr>
                <a:schemeClr val="accent2"/>
              </a:buClr>
              <a:buFont typeface="Wingdings" panose="05000000000000000000" pitchFamily="2" charset="2"/>
              <a:buChar char="v"/>
            </a:pPr>
            <a:r>
              <a:rPr lang="en-GB" sz="2000" dirty="0" smtClean="0"/>
              <a:t>Customs Office</a:t>
            </a:r>
          </a:p>
          <a:p>
            <a:pPr marL="285750" indent="-285750">
              <a:buClr>
                <a:schemeClr val="accent2"/>
              </a:buClr>
              <a:buFont typeface="Wingdings" panose="05000000000000000000" pitchFamily="2" charset="2"/>
              <a:buChar char="v"/>
            </a:pPr>
            <a:r>
              <a:rPr lang="en-GB" sz="2000" dirty="0" smtClean="0"/>
              <a:t>Immigration Office</a:t>
            </a:r>
          </a:p>
          <a:p>
            <a:pPr marL="285750" indent="-285750">
              <a:buClr>
                <a:schemeClr val="accent2"/>
              </a:buClr>
              <a:buFont typeface="Wingdings" panose="05000000000000000000" pitchFamily="2" charset="2"/>
              <a:buChar char="v"/>
            </a:pPr>
            <a:r>
              <a:rPr lang="en-GB" sz="2000" dirty="0" smtClean="0"/>
              <a:t>SLASPA Office</a:t>
            </a:r>
          </a:p>
          <a:p>
            <a:pPr marL="285750" indent="-285750">
              <a:buClr>
                <a:schemeClr val="accent2"/>
              </a:buClr>
              <a:buFont typeface="Wingdings" panose="05000000000000000000" pitchFamily="2" charset="2"/>
              <a:buChar char="v"/>
            </a:pPr>
            <a:r>
              <a:rPr lang="en-GB" sz="2000" dirty="0" smtClean="0"/>
              <a:t>Boatyard – 150 yachts.</a:t>
            </a:r>
          </a:p>
          <a:p>
            <a:pPr marL="285750" indent="-285750">
              <a:buClr>
                <a:schemeClr val="accent2"/>
              </a:buClr>
              <a:buFont typeface="Wingdings" panose="05000000000000000000" pitchFamily="2" charset="2"/>
              <a:buChar char="v"/>
            </a:pPr>
            <a:r>
              <a:rPr lang="en-GB" sz="2000" dirty="0" smtClean="0"/>
              <a:t>Ferry / Craneage Berth</a:t>
            </a:r>
          </a:p>
          <a:p>
            <a:pPr marL="285750" indent="-285750">
              <a:buClr>
                <a:schemeClr val="accent2"/>
              </a:buClr>
              <a:buFont typeface="Wingdings" panose="05000000000000000000" pitchFamily="2" charset="2"/>
              <a:buChar char="v"/>
            </a:pPr>
            <a:r>
              <a:rPr lang="en-GB" sz="2000" dirty="0" smtClean="0"/>
              <a:t>300,000  sq. ft. Exhibition Park</a:t>
            </a:r>
          </a:p>
          <a:p>
            <a:pPr marL="285750" indent="-285750">
              <a:buClr>
                <a:schemeClr val="accent2"/>
              </a:buClr>
              <a:buFont typeface="Wingdings" panose="05000000000000000000" pitchFamily="2" charset="2"/>
              <a:buChar char="v"/>
            </a:pPr>
            <a:endParaRPr lang="en-GB" sz="2000" dirty="0" smtClean="0"/>
          </a:p>
          <a:p>
            <a:pPr marL="285750" indent="-285750">
              <a:buClr>
                <a:schemeClr val="accent2"/>
              </a:buClr>
              <a:buFont typeface="Wingdings" panose="05000000000000000000" pitchFamily="2" charset="2"/>
              <a:buChar char="v"/>
            </a:pPr>
            <a:endParaRPr lang="en-GB" sz="2000" dirty="0" smtClean="0"/>
          </a:p>
          <a:p>
            <a:pPr marL="285750" indent="-285750">
              <a:buClr>
                <a:schemeClr val="accent2"/>
              </a:buClr>
              <a:buFont typeface="Wingdings" panose="05000000000000000000" pitchFamily="2" charset="2"/>
              <a:buChar char="v"/>
            </a:pPr>
            <a:endParaRPr lang="en-GB" sz="2000" dirty="0"/>
          </a:p>
        </p:txBody>
      </p:sp>
    </p:spTree>
    <p:extLst>
      <p:ext uri="{BB962C8B-B14F-4D97-AF65-F5344CB8AC3E}">
        <p14:creationId xmlns:p14="http://schemas.microsoft.com/office/powerpoint/2010/main" val="1995769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222" y="476672"/>
            <a:ext cx="7344728" cy="720080"/>
          </a:xfrm>
        </p:spPr>
        <p:txBody>
          <a:bodyPr>
            <a:noAutofit/>
          </a:bodyPr>
          <a:lstStyle/>
          <a:p>
            <a:r>
              <a:rPr lang="en-GB" sz="4400" dirty="0" smtClean="0"/>
              <a:t>125 @ 10 – 17 Metre Berths</a:t>
            </a:r>
            <a:endParaRPr lang="en-GB" sz="44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7362" b="7362"/>
          <a:stretch>
            <a:fillRect/>
          </a:stretch>
        </p:blipFill>
        <p:spPr>
          <a:xfrm>
            <a:off x="1728118" y="1340768"/>
            <a:ext cx="8803178" cy="2424356"/>
          </a:xfrm>
        </p:spPr>
      </p:pic>
      <p:sp>
        <p:nvSpPr>
          <p:cNvPr id="4" name="Text Placeholder 3"/>
          <p:cNvSpPr>
            <a:spLocks noGrp="1"/>
          </p:cNvSpPr>
          <p:nvPr>
            <p:ph type="body" sz="half" idx="2"/>
          </p:nvPr>
        </p:nvSpPr>
        <p:spPr>
          <a:xfrm>
            <a:off x="2399363" y="3933056"/>
            <a:ext cx="7344728" cy="2376264"/>
          </a:xfrm>
        </p:spPr>
        <p:txBody>
          <a:bodyPr>
            <a:normAutofit lnSpcReduction="10000"/>
          </a:bodyPr>
          <a:lstStyle/>
          <a:p>
            <a:pPr marL="285750" indent="-285750">
              <a:buClr>
                <a:srgbClr val="FFC000"/>
              </a:buClr>
              <a:buFont typeface="Wingdings" panose="05000000000000000000" pitchFamily="2" charset="2"/>
              <a:buChar char="v"/>
            </a:pPr>
            <a:r>
              <a:rPr lang="en-GB" sz="2800" dirty="0" smtClean="0"/>
              <a:t>50 / 50 Mix of Catamaran &amp; Monohull Berths</a:t>
            </a:r>
          </a:p>
          <a:p>
            <a:pPr marL="285750" indent="-285750">
              <a:buClr>
                <a:srgbClr val="FFC000"/>
              </a:buClr>
              <a:buFont typeface="Wingdings" panose="05000000000000000000" pitchFamily="2" charset="2"/>
              <a:buChar char="v"/>
            </a:pPr>
            <a:r>
              <a:rPr lang="en-GB" sz="2800" dirty="0" smtClean="0"/>
              <a:t>Potable Water, Black &amp; Grey Water </a:t>
            </a:r>
            <a:r>
              <a:rPr lang="en-GB" sz="2800" dirty="0" err="1" smtClean="0"/>
              <a:t>Pumpout</a:t>
            </a:r>
            <a:endParaRPr lang="en-GB" sz="2800" dirty="0" smtClean="0"/>
          </a:p>
          <a:p>
            <a:pPr marL="285750" indent="-285750">
              <a:buClr>
                <a:srgbClr val="FFC000"/>
              </a:buClr>
              <a:buFont typeface="Wingdings" panose="05000000000000000000" pitchFamily="2" charset="2"/>
              <a:buChar char="v"/>
            </a:pPr>
            <a:r>
              <a:rPr lang="en-GB" sz="2800" dirty="0" smtClean="0"/>
              <a:t>115 / 230 V 50 and 60 Hz Power (16, 30, 32 &amp; 50 Amp Outlets)</a:t>
            </a:r>
          </a:p>
          <a:p>
            <a:pPr marL="285750" indent="-285750">
              <a:buClr>
                <a:srgbClr val="FFC000"/>
              </a:buClr>
              <a:buFont typeface="Wingdings" panose="05000000000000000000" pitchFamily="2" charset="2"/>
              <a:buChar char="v"/>
            </a:pPr>
            <a:r>
              <a:rPr lang="en-GB" sz="2800" dirty="0" smtClean="0"/>
              <a:t>Vehicle access to head of dock.</a:t>
            </a:r>
            <a:endParaRPr lang="en-GB" sz="2800" dirty="0"/>
          </a:p>
        </p:txBody>
      </p:sp>
    </p:spTree>
    <p:extLst>
      <p:ext uri="{BB962C8B-B14F-4D97-AF65-F5344CB8AC3E}">
        <p14:creationId xmlns:p14="http://schemas.microsoft.com/office/powerpoint/2010/main" val="564840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222" y="476672"/>
            <a:ext cx="7344728" cy="720080"/>
          </a:xfrm>
        </p:spPr>
        <p:txBody>
          <a:bodyPr>
            <a:noAutofit/>
          </a:bodyPr>
          <a:lstStyle/>
          <a:p>
            <a:r>
              <a:rPr lang="en-GB" sz="4400" dirty="0" smtClean="0"/>
              <a:t>60 @ 18 – 40 Metre Berths</a:t>
            </a:r>
            <a:endParaRPr lang="en-GB" sz="44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368078" y="1412776"/>
            <a:ext cx="9614948" cy="2318613"/>
          </a:xfrm>
        </p:spPr>
      </p:pic>
      <p:sp>
        <p:nvSpPr>
          <p:cNvPr id="4" name="Text Placeholder 3"/>
          <p:cNvSpPr>
            <a:spLocks noGrp="1"/>
          </p:cNvSpPr>
          <p:nvPr>
            <p:ph type="body" sz="half" idx="2"/>
          </p:nvPr>
        </p:nvSpPr>
        <p:spPr>
          <a:xfrm>
            <a:off x="2399363" y="3933056"/>
            <a:ext cx="7344728" cy="2808312"/>
          </a:xfrm>
        </p:spPr>
        <p:txBody>
          <a:bodyPr>
            <a:normAutofit lnSpcReduction="10000"/>
          </a:bodyPr>
          <a:lstStyle/>
          <a:p>
            <a:pPr marL="285750" indent="-285750">
              <a:buClr>
                <a:srgbClr val="FFC000"/>
              </a:buClr>
              <a:buFont typeface="Wingdings" panose="05000000000000000000" pitchFamily="2" charset="2"/>
              <a:buChar char="v"/>
            </a:pPr>
            <a:r>
              <a:rPr lang="en-GB" sz="2800" dirty="0" smtClean="0"/>
              <a:t>40 / 60 Mix of Catamaran &amp; Monohull Berths</a:t>
            </a:r>
          </a:p>
          <a:p>
            <a:pPr marL="285750" indent="-285750">
              <a:buClr>
                <a:srgbClr val="FFC000"/>
              </a:buClr>
              <a:buFont typeface="Wingdings" panose="05000000000000000000" pitchFamily="2" charset="2"/>
              <a:buChar char="v"/>
            </a:pPr>
            <a:r>
              <a:rPr lang="en-GB" sz="2800" dirty="0" smtClean="0"/>
              <a:t>Potable Water, Black &amp; Grey Water </a:t>
            </a:r>
            <a:r>
              <a:rPr lang="en-GB" sz="2800" dirty="0" err="1" smtClean="0"/>
              <a:t>Pumpout</a:t>
            </a:r>
            <a:endParaRPr lang="en-GB" sz="2800" dirty="0" smtClean="0"/>
          </a:p>
          <a:p>
            <a:pPr marL="285750" indent="-285750">
              <a:buClr>
                <a:srgbClr val="FFC000"/>
              </a:buClr>
              <a:buFont typeface="Wingdings" panose="05000000000000000000" pitchFamily="2" charset="2"/>
              <a:buChar char="v"/>
            </a:pPr>
            <a:r>
              <a:rPr lang="en-GB" sz="2800" dirty="0" smtClean="0"/>
              <a:t>230 V 50 / 60 Hz Power (</a:t>
            </a:r>
            <a:r>
              <a:rPr lang="en-GB" sz="2800" dirty="0"/>
              <a:t>@</a:t>
            </a:r>
            <a:r>
              <a:rPr lang="en-GB" sz="2800" dirty="0" smtClean="0"/>
              <a:t>32, 50 &amp; 100A). 208 / 410V 50 / 60 Hz 3 Phase (@ 63, 100, 125A)</a:t>
            </a:r>
          </a:p>
          <a:p>
            <a:pPr marL="285750" indent="-285750">
              <a:buClr>
                <a:srgbClr val="FFC000"/>
              </a:buClr>
              <a:buFont typeface="Wingdings" panose="05000000000000000000" pitchFamily="2" charset="2"/>
              <a:buChar char="v"/>
            </a:pPr>
            <a:r>
              <a:rPr lang="en-GB" sz="2800" dirty="0" smtClean="0"/>
              <a:t>Vehicle access to dock.</a:t>
            </a:r>
          </a:p>
          <a:p>
            <a:pPr marL="285750" indent="-285750">
              <a:buClr>
                <a:srgbClr val="FFC000"/>
              </a:buClr>
              <a:buFont typeface="Wingdings" panose="05000000000000000000" pitchFamily="2" charset="2"/>
              <a:buChar char="v"/>
            </a:pPr>
            <a:r>
              <a:rPr lang="en-GB" sz="2800" dirty="0" smtClean="0"/>
              <a:t>On Berth Fuelling (25-40 Metre berths)</a:t>
            </a:r>
          </a:p>
          <a:p>
            <a:pPr marL="285750" indent="-285750">
              <a:buClr>
                <a:srgbClr val="FFC000"/>
              </a:buClr>
              <a:buFont typeface="Wingdings" panose="05000000000000000000" pitchFamily="2" charset="2"/>
              <a:buChar char="v"/>
            </a:pPr>
            <a:endParaRPr lang="en-GB" sz="2800" dirty="0">
              <a:solidFill>
                <a:schemeClr val="accent2"/>
              </a:solidFill>
            </a:endParaRPr>
          </a:p>
        </p:txBody>
      </p:sp>
    </p:spTree>
    <p:extLst>
      <p:ext uri="{BB962C8B-B14F-4D97-AF65-F5344CB8AC3E}">
        <p14:creationId xmlns:p14="http://schemas.microsoft.com/office/powerpoint/2010/main" val="2371132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222" y="476672"/>
            <a:ext cx="7344728" cy="720080"/>
          </a:xfrm>
        </p:spPr>
        <p:txBody>
          <a:bodyPr>
            <a:noAutofit/>
          </a:bodyPr>
          <a:lstStyle/>
          <a:p>
            <a:r>
              <a:rPr lang="en-GB" sz="4400" dirty="0" smtClean="0"/>
              <a:t>9 @ 40 – 150 Metre Berths</a:t>
            </a:r>
            <a:endParaRPr lang="en-GB" sz="44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2544095" y="1412776"/>
            <a:ext cx="7262914" cy="2318613"/>
          </a:xfrm>
        </p:spPr>
      </p:pic>
      <p:sp>
        <p:nvSpPr>
          <p:cNvPr id="4" name="Text Placeholder 3"/>
          <p:cNvSpPr>
            <a:spLocks noGrp="1"/>
          </p:cNvSpPr>
          <p:nvPr>
            <p:ph type="body" sz="half" idx="2"/>
          </p:nvPr>
        </p:nvSpPr>
        <p:spPr>
          <a:xfrm>
            <a:off x="2399363" y="3933056"/>
            <a:ext cx="7344728" cy="2808312"/>
          </a:xfrm>
        </p:spPr>
        <p:txBody>
          <a:bodyPr>
            <a:normAutofit/>
          </a:bodyPr>
          <a:lstStyle/>
          <a:p>
            <a:pPr marL="285750" indent="-285750">
              <a:buClr>
                <a:srgbClr val="FFC000"/>
              </a:buClr>
              <a:buFont typeface="Wingdings" panose="05000000000000000000" pitchFamily="2" charset="2"/>
              <a:buChar char="v"/>
            </a:pPr>
            <a:r>
              <a:rPr lang="en-GB" sz="2800" dirty="0" smtClean="0"/>
              <a:t>Minimum depth 5 metres, mooring buoys.</a:t>
            </a:r>
          </a:p>
          <a:p>
            <a:pPr marL="285750" indent="-285750">
              <a:buClr>
                <a:srgbClr val="FFC000"/>
              </a:buClr>
              <a:buFont typeface="Wingdings" panose="05000000000000000000" pitchFamily="2" charset="2"/>
              <a:buChar char="v"/>
            </a:pPr>
            <a:r>
              <a:rPr lang="en-GB" sz="2800" dirty="0" smtClean="0"/>
              <a:t>Potable Water, Black &amp; Grey Water </a:t>
            </a:r>
            <a:r>
              <a:rPr lang="en-GB" sz="2800" dirty="0" err="1" smtClean="0"/>
              <a:t>Pumpout</a:t>
            </a:r>
            <a:endParaRPr lang="en-GB" sz="2800" dirty="0" smtClean="0"/>
          </a:p>
          <a:p>
            <a:pPr marL="285750" indent="-285750">
              <a:buClr>
                <a:srgbClr val="FFC000"/>
              </a:buClr>
              <a:buFont typeface="Wingdings" panose="05000000000000000000" pitchFamily="2" charset="2"/>
              <a:buChar char="v"/>
            </a:pPr>
            <a:r>
              <a:rPr lang="en-GB" sz="2800" dirty="0" smtClean="0"/>
              <a:t>410V 50 Hz 3 Phase (@ 125A &amp; 200A)</a:t>
            </a:r>
          </a:p>
          <a:p>
            <a:pPr marL="285750" indent="-285750">
              <a:buClr>
                <a:srgbClr val="FFC000"/>
              </a:buClr>
              <a:buFont typeface="Wingdings" panose="05000000000000000000" pitchFamily="2" charset="2"/>
              <a:buChar char="v"/>
            </a:pPr>
            <a:r>
              <a:rPr lang="en-GB" sz="2800" dirty="0" smtClean="0"/>
              <a:t>Vehicle access to berth, parking at berth.</a:t>
            </a:r>
          </a:p>
          <a:p>
            <a:pPr marL="285750" indent="-285750">
              <a:buClr>
                <a:srgbClr val="FFC000"/>
              </a:buClr>
              <a:buFont typeface="Wingdings" panose="05000000000000000000" pitchFamily="2" charset="2"/>
              <a:buChar char="v"/>
            </a:pPr>
            <a:r>
              <a:rPr lang="en-GB" sz="2800" dirty="0" smtClean="0"/>
              <a:t>On Berth Fuelling</a:t>
            </a:r>
          </a:p>
          <a:p>
            <a:pPr marL="285750" indent="-285750">
              <a:buClr>
                <a:srgbClr val="FFC000"/>
              </a:buClr>
              <a:buFont typeface="Wingdings" panose="05000000000000000000" pitchFamily="2" charset="2"/>
              <a:buChar char="v"/>
            </a:pPr>
            <a:endParaRPr lang="en-GB" sz="2800" dirty="0">
              <a:solidFill>
                <a:schemeClr val="accent2"/>
              </a:solidFill>
            </a:endParaRPr>
          </a:p>
        </p:txBody>
      </p:sp>
    </p:spTree>
    <p:extLst>
      <p:ext uri="{BB962C8B-B14F-4D97-AF65-F5344CB8AC3E}">
        <p14:creationId xmlns:p14="http://schemas.microsoft.com/office/powerpoint/2010/main" val="1111596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               </a:t>
            </a:r>
            <a:r>
              <a:rPr lang="en-GB" sz="5400" dirty="0" smtClean="0"/>
              <a:t>BOATYARD</a:t>
            </a:r>
            <a:endParaRPr lang="en-GB" sz="5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89458" y="692696"/>
            <a:ext cx="6712133" cy="5402940"/>
          </a:xfrm>
        </p:spPr>
      </p:pic>
      <p:sp>
        <p:nvSpPr>
          <p:cNvPr id="6" name="Text Placeholder 5"/>
          <p:cNvSpPr>
            <a:spLocks noGrp="1"/>
          </p:cNvSpPr>
          <p:nvPr>
            <p:ph type="body" sz="half" idx="2"/>
          </p:nvPr>
        </p:nvSpPr>
        <p:spPr/>
        <p:txBody>
          <a:bodyPr>
            <a:normAutofit lnSpcReduction="10000"/>
          </a:bodyPr>
          <a:lstStyle/>
          <a:p>
            <a:pPr marL="285750" indent="-285750">
              <a:buClr>
                <a:schemeClr val="accent2"/>
              </a:buClr>
              <a:buFont typeface="Wingdings" panose="05000000000000000000" pitchFamily="2" charset="2"/>
              <a:buChar char="v"/>
            </a:pPr>
            <a:r>
              <a:rPr lang="en-GB" sz="2000" dirty="0" smtClean="0"/>
              <a:t>Dry Storage</a:t>
            </a:r>
          </a:p>
          <a:p>
            <a:pPr marL="285750" indent="-285750">
              <a:buClr>
                <a:schemeClr val="accent2"/>
              </a:buClr>
              <a:buFont typeface="Wingdings" panose="05000000000000000000" pitchFamily="2" charset="2"/>
              <a:buChar char="v"/>
            </a:pPr>
            <a:r>
              <a:rPr lang="en-GB" sz="2000" dirty="0" smtClean="0"/>
              <a:t>Travel Hoist 30m x 12m</a:t>
            </a:r>
          </a:p>
          <a:p>
            <a:pPr marL="285750" indent="-285750">
              <a:buClr>
                <a:schemeClr val="accent2"/>
              </a:buClr>
              <a:buFont typeface="Wingdings" panose="05000000000000000000" pitchFamily="2" charset="2"/>
              <a:buChar char="v"/>
            </a:pPr>
            <a:r>
              <a:rPr lang="en-GB" sz="2000" dirty="0" smtClean="0"/>
              <a:t>Slipway</a:t>
            </a:r>
          </a:p>
          <a:p>
            <a:pPr marL="285750" indent="-285750">
              <a:buClr>
                <a:schemeClr val="accent2"/>
              </a:buClr>
              <a:buFont typeface="Wingdings" panose="05000000000000000000" pitchFamily="2" charset="2"/>
              <a:buChar char="v"/>
            </a:pPr>
            <a:r>
              <a:rPr lang="en-GB" sz="2000" dirty="0" smtClean="0"/>
              <a:t>Craning Dock</a:t>
            </a:r>
          </a:p>
          <a:p>
            <a:pPr marL="285750" indent="-285750">
              <a:buClr>
                <a:schemeClr val="accent2"/>
              </a:buClr>
              <a:buFont typeface="Wingdings" panose="05000000000000000000" pitchFamily="2" charset="2"/>
              <a:buChar char="v"/>
            </a:pPr>
            <a:r>
              <a:rPr lang="en-GB" sz="2000" dirty="0" smtClean="0"/>
              <a:t>Ferry Dock</a:t>
            </a:r>
          </a:p>
          <a:p>
            <a:pPr marL="285750" indent="-285750">
              <a:buClr>
                <a:schemeClr val="accent2"/>
              </a:buClr>
              <a:buFont typeface="Wingdings" panose="05000000000000000000" pitchFamily="2" charset="2"/>
              <a:buChar char="v"/>
            </a:pPr>
            <a:r>
              <a:rPr lang="en-GB" sz="2000" dirty="0" smtClean="0"/>
              <a:t>Fuel Dock</a:t>
            </a:r>
          </a:p>
          <a:p>
            <a:pPr marL="285750" indent="-285750">
              <a:buClr>
                <a:schemeClr val="accent2"/>
              </a:buClr>
              <a:buFont typeface="Wingdings" panose="05000000000000000000" pitchFamily="2" charset="2"/>
              <a:buChar char="v"/>
            </a:pPr>
            <a:r>
              <a:rPr lang="en-GB" sz="2000" dirty="0" smtClean="0"/>
              <a:t>Chandlery</a:t>
            </a:r>
          </a:p>
          <a:p>
            <a:pPr marL="285750" indent="-285750">
              <a:buClr>
                <a:schemeClr val="accent2"/>
              </a:buClr>
              <a:buFont typeface="Wingdings" panose="05000000000000000000" pitchFamily="2" charset="2"/>
              <a:buChar char="v"/>
            </a:pPr>
            <a:r>
              <a:rPr lang="en-GB" sz="2000" dirty="0" smtClean="0"/>
              <a:t>Workshops</a:t>
            </a:r>
          </a:p>
          <a:p>
            <a:pPr marL="285750" indent="-285750">
              <a:buClr>
                <a:schemeClr val="accent2"/>
              </a:buClr>
              <a:buFont typeface="Wingdings" panose="05000000000000000000" pitchFamily="2" charset="2"/>
              <a:buChar char="v"/>
            </a:pPr>
            <a:r>
              <a:rPr lang="en-GB" sz="2000" dirty="0" smtClean="0"/>
              <a:t>Laundry</a:t>
            </a:r>
          </a:p>
          <a:p>
            <a:pPr marL="285750" indent="-285750">
              <a:buClr>
                <a:schemeClr val="accent2"/>
              </a:buClr>
              <a:buFont typeface="Wingdings" panose="05000000000000000000" pitchFamily="2" charset="2"/>
              <a:buChar char="v"/>
            </a:pPr>
            <a:r>
              <a:rPr lang="en-GB" sz="2000" dirty="0" smtClean="0"/>
              <a:t>Charter Offices</a:t>
            </a:r>
          </a:p>
          <a:p>
            <a:pPr marL="285750" indent="-285750">
              <a:buClr>
                <a:schemeClr val="accent2"/>
              </a:buClr>
              <a:buFont typeface="Wingdings" panose="05000000000000000000" pitchFamily="2" charset="2"/>
              <a:buChar char="v"/>
            </a:pPr>
            <a:r>
              <a:rPr lang="en-GB" sz="2000" dirty="0" smtClean="0"/>
              <a:t>Yacht Services</a:t>
            </a:r>
          </a:p>
          <a:p>
            <a:pPr marL="285750" indent="-285750">
              <a:buClr>
                <a:schemeClr val="accent2"/>
              </a:buClr>
              <a:buFont typeface="Wingdings" panose="05000000000000000000" pitchFamily="2" charset="2"/>
              <a:buChar char="v"/>
            </a:pPr>
            <a:r>
              <a:rPr lang="en-GB" sz="2000" dirty="0" smtClean="0"/>
              <a:t>Yacht Broker</a:t>
            </a:r>
          </a:p>
          <a:p>
            <a:pPr marL="285750" indent="-285750">
              <a:buClr>
                <a:schemeClr val="accent2"/>
              </a:buClr>
              <a:buFont typeface="Wingdings" panose="05000000000000000000" pitchFamily="2" charset="2"/>
              <a:buChar char="v"/>
            </a:pPr>
            <a:r>
              <a:rPr lang="en-GB" sz="2000" dirty="0" smtClean="0"/>
              <a:t>Crew / Sports Bar</a:t>
            </a:r>
          </a:p>
          <a:p>
            <a:pPr marL="285750" indent="-285750">
              <a:buClr>
                <a:schemeClr val="accent2"/>
              </a:buClr>
              <a:buFont typeface="Wingdings" panose="05000000000000000000" pitchFamily="2" charset="2"/>
              <a:buChar char="v"/>
            </a:pPr>
            <a:endParaRPr lang="en-GB" sz="2000" dirty="0" smtClean="0"/>
          </a:p>
          <a:p>
            <a:pPr marL="285750" indent="-285750">
              <a:buClr>
                <a:schemeClr val="accent2"/>
              </a:buClr>
              <a:buFont typeface="Wingdings" panose="05000000000000000000" pitchFamily="2" charset="2"/>
              <a:buChar char="v"/>
            </a:pPr>
            <a:endParaRPr lang="en-GB" sz="2000" dirty="0"/>
          </a:p>
        </p:txBody>
      </p:sp>
    </p:spTree>
    <p:extLst>
      <p:ext uri="{BB962C8B-B14F-4D97-AF65-F5344CB8AC3E}">
        <p14:creationId xmlns:p14="http://schemas.microsoft.com/office/powerpoint/2010/main" val="395525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061" y="273050"/>
            <a:ext cx="6300633" cy="1931814"/>
          </a:xfrm>
        </p:spPr>
        <p:txBody>
          <a:bodyPr>
            <a:normAutofit/>
          </a:bodyPr>
          <a:lstStyle/>
          <a:p>
            <a:r>
              <a:rPr lang="en-GB" dirty="0" smtClean="0"/>
              <a:t>               </a:t>
            </a:r>
            <a:r>
              <a:rPr lang="en-GB" sz="5400" dirty="0" smtClean="0"/>
              <a:t>GOVERNMENT               	FACILITIES</a:t>
            </a:r>
            <a:endParaRPr lang="en-GB" sz="54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28718" y="692696"/>
            <a:ext cx="3492193" cy="5402940"/>
          </a:xfrm>
        </p:spPr>
      </p:pic>
      <p:sp>
        <p:nvSpPr>
          <p:cNvPr id="6" name="Text Placeholder 5"/>
          <p:cNvSpPr>
            <a:spLocks noGrp="1"/>
          </p:cNvSpPr>
          <p:nvPr>
            <p:ph type="body" sz="half" idx="2"/>
          </p:nvPr>
        </p:nvSpPr>
        <p:spPr>
          <a:xfrm>
            <a:off x="612061" y="2492896"/>
            <a:ext cx="5724569" cy="3633268"/>
          </a:xfrm>
        </p:spPr>
        <p:txBody>
          <a:bodyPr>
            <a:normAutofit lnSpcReduction="10000"/>
          </a:bodyPr>
          <a:lstStyle/>
          <a:p>
            <a:pPr>
              <a:buClr>
                <a:schemeClr val="accent2"/>
              </a:buClr>
            </a:pPr>
            <a:endParaRPr lang="en-GB" sz="2000" dirty="0" smtClean="0"/>
          </a:p>
          <a:p>
            <a:pPr marL="285750" indent="-285750">
              <a:buClr>
                <a:schemeClr val="accent2"/>
              </a:buClr>
              <a:buFont typeface="Wingdings" panose="05000000000000000000" pitchFamily="2" charset="2"/>
              <a:buChar char="v"/>
            </a:pPr>
            <a:r>
              <a:rPr lang="en-GB" sz="2000" dirty="0" smtClean="0"/>
              <a:t>Marine Police &amp; Coastguard Base</a:t>
            </a:r>
          </a:p>
          <a:p>
            <a:pPr marL="285750" indent="-285750">
              <a:buClr>
                <a:schemeClr val="accent2"/>
              </a:buClr>
              <a:buFont typeface="Wingdings" panose="05000000000000000000" pitchFamily="2" charset="2"/>
              <a:buChar char="v"/>
            </a:pPr>
            <a:r>
              <a:rPr lang="en-GB" sz="2000" dirty="0" smtClean="0"/>
              <a:t>Observation Tower</a:t>
            </a:r>
          </a:p>
          <a:p>
            <a:pPr marL="285750" indent="-285750">
              <a:buClr>
                <a:schemeClr val="accent2"/>
              </a:buClr>
              <a:buFont typeface="Wingdings" panose="05000000000000000000" pitchFamily="2" charset="2"/>
              <a:buChar char="v"/>
            </a:pPr>
            <a:r>
              <a:rPr lang="en-GB" sz="2000" dirty="0" smtClean="0"/>
              <a:t>Customs Office</a:t>
            </a:r>
          </a:p>
          <a:p>
            <a:pPr marL="285750" indent="-285750">
              <a:buClr>
                <a:schemeClr val="accent2"/>
              </a:buClr>
              <a:buFont typeface="Wingdings" panose="05000000000000000000" pitchFamily="2" charset="2"/>
              <a:buChar char="v"/>
            </a:pPr>
            <a:r>
              <a:rPr lang="en-GB" sz="2000" dirty="0" smtClean="0"/>
              <a:t>Immigration Office</a:t>
            </a:r>
          </a:p>
          <a:p>
            <a:pPr marL="285750" indent="-285750">
              <a:buClr>
                <a:schemeClr val="accent2"/>
              </a:buClr>
              <a:buFont typeface="Wingdings" panose="05000000000000000000" pitchFamily="2" charset="2"/>
              <a:buChar char="v"/>
            </a:pPr>
            <a:r>
              <a:rPr lang="en-GB" sz="2000" dirty="0" smtClean="0"/>
              <a:t>Ports Office</a:t>
            </a:r>
          </a:p>
          <a:p>
            <a:pPr marL="285750" indent="-285750">
              <a:buClr>
                <a:schemeClr val="accent2"/>
              </a:buClr>
              <a:buFont typeface="Wingdings" panose="05000000000000000000" pitchFamily="2" charset="2"/>
              <a:buChar char="v"/>
            </a:pPr>
            <a:r>
              <a:rPr lang="en-GB" sz="2000" dirty="0" smtClean="0"/>
              <a:t>Total Office Area 3,000 </a:t>
            </a:r>
            <a:r>
              <a:rPr lang="en-GB" sz="2000" dirty="0" err="1" smtClean="0"/>
              <a:t>sq.ft</a:t>
            </a:r>
            <a:r>
              <a:rPr lang="en-GB" sz="2000" dirty="0" smtClean="0"/>
              <a:t>. over 2 floors</a:t>
            </a:r>
          </a:p>
          <a:p>
            <a:pPr marL="285750" indent="-285750">
              <a:buClr>
                <a:schemeClr val="accent2"/>
              </a:buClr>
              <a:buFont typeface="Wingdings" panose="05000000000000000000" pitchFamily="2" charset="2"/>
              <a:buChar char="v"/>
            </a:pPr>
            <a:r>
              <a:rPr lang="en-GB" sz="2000" dirty="0" smtClean="0"/>
              <a:t>Bonded Store</a:t>
            </a:r>
          </a:p>
          <a:p>
            <a:pPr marL="285750" indent="-285750">
              <a:buClr>
                <a:schemeClr val="accent2"/>
              </a:buClr>
              <a:buFont typeface="Wingdings" panose="05000000000000000000" pitchFamily="2" charset="2"/>
              <a:buChar char="v"/>
            </a:pPr>
            <a:r>
              <a:rPr lang="en-GB" sz="2000" dirty="0" smtClean="0"/>
              <a:t>Freeport</a:t>
            </a:r>
          </a:p>
          <a:p>
            <a:pPr marL="285750" indent="-285750">
              <a:buClr>
                <a:schemeClr val="accent2"/>
              </a:buClr>
              <a:buFont typeface="Wingdings" panose="05000000000000000000" pitchFamily="2" charset="2"/>
              <a:buChar char="v"/>
            </a:pPr>
            <a:r>
              <a:rPr lang="en-GB" sz="2000" dirty="0" smtClean="0"/>
              <a:t>Ferry &amp; Yacht Reception Area</a:t>
            </a:r>
          </a:p>
          <a:p>
            <a:pPr marL="285750" indent="-285750">
              <a:buClr>
                <a:schemeClr val="accent2"/>
              </a:buClr>
              <a:buFont typeface="Wingdings" panose="05000000000000000000" pitchFamily="2" charset="2"/>
              <a:buChar char="v"/>
            </a:pPr>
            <a:endParaRPr lang="en-GB" sz="2000" dirty="0" smtClean="0"/>
          </a:p>
          <a:p>
            <a:pPr marL="285750" indent="-285750">
              <a:buClr>
                <a:schemeClr val="accent2"/>
              </a:buClr>
              <a:buFont typeface="Wingdings" panose="05000000000000000000" pitchFamily="2" charset="2"/>
              <a:buChar char="v"/>
            </a:pPr>
            <a:endParaRPr lang="en-GB" sz="2000" dirty="0"/>
          </a:p>
        </p:txBody>
      </p:sp>
    </p:spTree>
    <p:extLst>
      <p:ext uri="{BB962C8B-B14F-4D97-AF65-F5344CB8AC3E}">
        <p14:creationId xmlns:p14="http://schemas.microsoft.com/office/powerpoint/2010/main" val="253738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222" y="476672"/>
            <a:ext cx="7344728" cy="720080"/>
          </a:xfrm>
        </p:spPr>
        <p:txBody>
          <a:bodyPr>
            <a:noAutofit/>
          </a:bodyPr>
          <a:lstStyle/>
          <a:p>
            <a:r>
              <a:rPr lang="en-GB" sz="4400" dirty="0" smtClean="0"/>
              <a:t>100 Room 3 </a:t>
            </a:r>
            <a:r>
              <a:rPr lang="en-GB" sz="4400" dirty="0"/>
              <a:t>/ 4 Star </a:t>
            </a:r>
            <a:r>
              <a:rPr lang="en-GB" sz="4400" dirty="0" smtClean="0"/>
              <a:t>Hotel</a:t>
            </a:r>
            <a:endParaRPr lang="en-GB" sz="44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368078" y="1340768"/>
            <a:ext cx="9614948" cy="1786336"/>
          </a:xfrm>
        </p:spPr>
      </p:pic>
      <p:sp>
        <p:nvSpPr>
          <p:cNvPr id="4" name="Text Placeholder 3"/>
          <p:cNvSpPr>
            <a:spLocks noGrp="1"/>
          </p:cNvSpPr>
          <p:nvPr>
            <p:ph type="body" sz="half" idx="2"/>
          </p:nvPr>
        </p:nvSpPr>
        <p:spPr>
          <a:xfrm>
            <a:off x="2376190" y="3212976"/>
            <a:ext cx="7344728" cy="3168352"/>
          </a:xfrm>
        </p:spPr>
        <p:txBody>
          <a:bodyPr>
            <a:normAutofit/>
          </a:bodyPr>
          <a:lstStyle/>
          <a:p>
            <a:pPr marL="285750" indent="-285750">
              <a:buClr>
                <a:srgbClr val="FFC000"/>
              </a:buClr>
              <a:buFont typeface="Wingdings" panose="05000000000000000000" pitchFamily="2" charset="2"/>
              <a:buChar char="v"/>
            </a:pPr>
            <a:r>
              <a:rPr lang="en-GB" sz="2800" dirty="0" smtClean="0"/>
              <a:t>Restaurants: Local, International, Ethnic.</a:t>
            </a:r>
          </a:p>
          <a:p>
            <a:pPr marL="285750" indent="-285750">
              <a:buClr>
                <a:srgbClr val="FFC000"/>
              </a:buClr>
              <a:buFont typeface="Wingdings" panose="05000000000000000000" pitchFamily="2" charset="2"/>
              <a:buChar char="v"/>
            </a:pPr>
            <a:r>
              <a:rPr lang="en-GB" sz="2800" dirty="0" smtClean="0"/>
              <a:t>Pools, Beach &amp; Beach Bar</a:t>
            </a:r>
          </a:p>
          <a:p>
            <a:pPr marL="285750" indent="-285750">
              <a:buClr>
                <a:srgbClr val="FFC000"/>
              </a:buClr>
              <a:buFont typeface="Wingdings" panose="05000000000000000000" pitchFamily="2" charset="2"/>
              <a:buChar char="v"/>
            </a:pPr>
            <a:r>
              <a:rPr lang="en-GB" sz="2800" dirty="0" smtClean="0"/>
              <a:t>Licensed Local Vendor Arcade</a:t>
            </a:r>
          </a:p>
          <a:p>
            <a:pPr marL="285750" indent="-285750">
              <a:buClr>
                <a:srgbClr val="FFC000"/>
              </a:buClr>
              <a:buFont typeface="Wingdings" panose="05000000000000000000" pitchFamily="2" charset="2"/>
              <a:buChar char="v"/>
            </a:pPr>
            <a:r>
              <a:rPr lang="en-GB" sz="2800" dirty="0" smtClean="0"/>
              <a:t>Solar Water Heating &amp; Air Conditioning</a:t>
            </a:r>
          </a:p>
          <a:p>
            <a:pPr marL="285750" indent="-285750">
              <a:buClr>
                <a:srgbClr val="FFC000"/>
              </a:buClr>
              <a:buFont typeface="Wingdings" panose="05000000000000000000" pitchFamily="2" charset="2"/>
              <a:buChar char="v"/>
            </a:pPr>
            <a:r>
              <a:rPr lang="en-GB" sz="2800" dirty="0" smtClean="0"/>
              <a:t>Rainwater Harvesting &amp; Water Treatment</a:t>
            </a:r>
          </a:p>
          <a:p>
            <a:pPr marL="285750" indent="-285750">
              <a:buClr>
                <a:srgbClr val="FFC000"/>
              </a:buClr>
              <a:buFont typeface="Wingdings" panose="05000000000000000000" pitchFamily="2" charset="2"/>
              <a:buChar char="v"/>
            </a:pPr>
            <a:r>
              <a:rPr lang="en-GB" sz="2800" dirty="0" smtClean="0"/>
              <a:t>Sewage Treatment Plant &amp; Irrigation.</a:t>
            </a:r>
          </a:p>
          <a:p>
            <a:pPr marL="285750" indent="-285750">
              <a:buClr>
                <a:srgbClr val="FFC000"/>
              </a:buClr>
              <a:buFont typeface="Wingdings" panose="05000000000000000000" pitchFamily="2" charset="2"/>
              <a:buChar char="v"/>
            </a:pPr>
            <a:endParaRPr lang="en-GB" sz="2800" dirty="0">
              <a:solidFill>
                <a:schemeClr val="accent2"/>
              </a:solidFill>
            </a:endParaRPr>
          </a:p>
        </p:txBody>
      </p:sp>
    </p:spTree>
    <p:extLst>
      <p:ext uri="{BB962C8B-B14F-4D97-AF65-F5344CB8AC3E}">
        <p14:creationId xmlns:p14="http://schemas.microsoft.com/office/powerpoint/2010/main" val="4283880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222" y="476672"/>
            <a:ext cx="7344728" cy="720080"/>
          </a:xfrm>
        </p:spPr>
        <p:txBody>
          <a:bodyPr>
            <a:noAutofit/>
          </a:bodyPr>
          <a:lstStyle/>
          <a:p>
            <a:r>
              <a:rPr lang="en-GB" sz="4400" dirty="0" smtClean="0"/>
              <a:t>Shops, Restaurants &amp; Offices</a:t>
            </a:r>
            <a:endParaRPr lang="en-GB" sz="44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368079" y="1340768"/>
            <a:ext cx="9614946" cy="1786336"/>
          </a:xfrm>
        </p:spPr>
      </p:pic>
      <p:sp>
        <p:nvSpPr>
          <p:cNvPr id="4" name="Text Placeholder 3"/>
          <p:cNvSpPr>
            <a:spLocks noGrp="1"/>
          </p:cNvSpPr>
          <p:nvPr>
            <p:ph type="body" sz="half" idx="2"/>
          </p:nvPr>
        </p:nvSpPr>
        <p:spPr>
          <a:xfrm>
            <a:off x="2376190" y="3429000"/>
            <a:ext cx="7344728" cy="2880320"/>
          </a:xfrm>
        </p:spPr>
        <p:txBody>
          <a:bodyPr>
            <a:normAutofit/>
          </a:bodyPr>
          <a:lstStyle/>
          <a:p>
            <a:pPr marL="285750" indent="-285750">
              <a:buClr>
                <a:srgbClr val="FFC000"/>
              </a:buClr>
              <a:buFont typeface="Wingdings" panose="05000000000000000000" pitchFamily="2" charset="2"/>
              <a:buChar char="v"/>
            </a:pPr>
            <a:r>
              <a:rPr lang="en-GB" sz="2800" dirty="0" smtClean="0">
                <a:solidFill>
                  <a:schemeClr val="bg1"/>
                </a:solidFill>
              </a:rPr>
              <a:t>Government Offices 3,000 sq. ft.</a:t>
            </a:r>
          </a:p>
          <a:p>
            <a:pPr marL="285750" indent="-285750">
              <a:buClr>
                <a:srgbClr val="FFC000"/>
              </a:buClr>
              <a:buFont typeface="Wingdings" panose="05000000000000000000" pitchFamily="2" charset="2"/>
              <a:buChar char="v"/>
            </a:pPr>
            <a:r>
              <a:rPr lang="en-GB" sz="2800" dirty="0" smtClean="0">
                <a:solidFill>
                  <a:srgbClr val="002060"/>
                </a:solidFill>
              </a:rPr>
              <a:t>Technical, Sports &amp; Crew Facilities 10,500 sq. ft.</a:t>
            </a:r>
          </a:p>
          <a:p>
            <a:pPr marL="285750" indent="-285750">
              <a:buClr>
                <a:srgbClr val="FFC000"/>
              </a:buClr>
              <a:buFont typeface="Wingdings" panose="05000000000000000000" pitchFamily="2" charset="2"/>
              <a:buChar char="v"/>
            </a:pPr>
            <a:r>
              <a:rPr lang="en-GB" sz="2800" dirty="0" smtClean="0">
                <a:solidFill>
                  <a:srgbClr val="00B050"/>
                </a:solidFill>
              </a:rPr>
              <a:t>Hotel Reception &amp; Offices 10,000 sq. ft.</a:t>
            </a:r>
          </a:p>
          <a:p>
            <a:pPr marL="285750" indent="-285750">
              <a:buClr>
                <a:srgbClr val="FFC000"/>
              </a:buClr>
              <a:buFont typeface="Wingdings" panose="05000000000000000000" pitchFamily="2" charset="2"/>
              <a:buChar char="v"/>
            </a:pPr>
            <a:r>
              <a:rPr lang="en-GB" sz="2800" dirty="0" smtClean="0">
                <a:solidFill>
                  <a:schemeClr val="accent2"/>
                </a:solidFill>
              </a:rPr>
              <a:t>Restaurants 11,500 sq. ft.</a:t>
            </a:r>
          </a:p>
          <a:p>
            <a:pPr marL="285750" indent="-285750">
              <a:buClr>
                <a:srgbClr val="FFC000"/>
              </a:buClr>
              <a:buFont typeface="Wingdings" panose="05000000000000000000" pitchFamily="2" charset="2"/>
              <a:buChar char="v"/>
            </a:pPr>
            <a:r>
              <a:rPr lang="en-GB" sz="2800" dirty="0" smtClean="0">
                <a:solidFill>
                  <a:srgbClr val="00B0F0"/>
                </a:solidFill>
              </a:rPr>
              <a:t>Retail Outlets 8,500 </a:t>
            </a:r>
            <a:r>
              <a:rPr lang="en-GB" sz="2800" dirty="0" err="1" smtClean="0">
                <a:solidFill>
                  <a:srgbClr val="00B0F0"/>
                </a:solidFill>
              </a:rPr>
              <a:t>sq.ft</a:t>
            </a:r>
            <a:endParaRPr lang="en-GB" sz="2800" dirty="0" smtClean="0">
              <a:solidFill>
                <a:srgbClr val="00B0F0"/>
              </a:solidFill>
            </a:endParaRPr>
          </a:p>
        </p:txBody>
      </p:sp>
    </p:spTree>
    <p:extLst>
      <p:ext uri="{BB962C8B-B14F-4D97-AF65-F5344CB8AC3E}">
        <p14:creationId xmlns:p14="http://schemas.microsoft.com/office/powerpoint/2010/main" val="338490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Basics</a:t>
            </a:r>
            <a:endParaRPr lang="en-GB" dirty="0"/>
          </a:p>
        </p:txBody>
      </p:sp>
      <p:sp>
        <p:nvSpPr>
          <p:cNvPr id="3" name="Content Placeholder 2"/>
          <p:cNvSpPr>
            <a:spLocks noGrp="1"/>
          </p:cNvSpPr>
          <p:nvPr>
            <p:ph idx="1"/>
          </p:nvPr>
        </p:nvSpPr>
        <p:spPr/>
        <p:txBody>
          <a:bodyPr>
            <a:normAutofit fontScale="92500" lnSpcReduction="20000"/>
          </a:bodyPr>
          <a:lstStyle/>
          <a:p>
            <a:pPr>
              <a:buClr>
                <a:srgbClr val="FFC000"/>
              </a:buClr>
              <a:buFont typeface="Wingdings" panose="05000000000000000000" pitchFamily="2" charset="2"/>
              <a:buChar char="v"/>
            </a:pPr>
            <a:r>
              <a:rPr lang="en-GB" dirty="0" smtClean="0"/>
              <a:t>Marina Docks, Breakwaters &amp; Infrastructure Construction</a:t>
            </a:r>
          </a:p>
          <a:p>
            <a:pPr lvl="1">
              <a:buClr>
                <a:srgbClr val="FFC000"/>
              </a:buClr>
              <a:buFont typeface="Wingdings" panose="05000000000000000000" pitchFamily="2" charset="2"/>
              <a:buChar char="v"/>
            </a:pPr>
            <a:r>
              <a:rPr lang="en-GB" dirty="0" smtClean="0"/>
              <a:t>US$ 20 Million</a:t>
            </a:r>
          </a:p>
          <a:p>
            <a:pPr>
              <a:buClr>
                <a:srgbClr val="FFC000"/>
              </a:buClr>
              <a:buFont typeface="Wingdings" panose="05000000000000000000" pitchFamily="2" charset="2"/>
              <a:buChar char="v"/>
            </a:pPr>
            <a:r>
              <a:rPr lang="en-GB" dirty="0" smtClean="0"/>
              <a:t>Potential Annual Gross Revenue </a:t>
            </a:r>
          </a:p>
          <a:p>
            <a:pPr lvl="1">
              <a:buClr>
                <a:srgbClr val="FFC000"/>
              </a:buClr>
              <a:buFont typeface="Wingdings" panose="05000000000000000000" pitchFamily="2" charset="2"/>
              <a:buChar char="v"/>
            </a:pPr>
            <a:r>
              <a:rPr lang="en-GB" dirty="0" smtClean="0"/>
              <a:t>US$16,701,000</a:t>
            </a:r>
          </a:p>
          <a:p>
            <a:pPr>
              <a:buClr>
                <a:srgbClr val="FFC000"/>
              </a:buClr>
              <a:buFont typeface="Wingdings" panose="05000000000000000000" pitchFamily="2" charset="2"/>
              <a:buChar char="v"/>
            </a:pPr>
            <a:r>
              <a:rPr lang="en-GB" dirty="0" smtClean="0"/>
              <a:t>Annual Overhead Costs</a:t>
            </a:r>
          </a:p>
          <a:p>
            <a:pPr lvl="1">
              <a:buClr>
                <a:srgbClr val="FFC000"/>
              </a:buClr>
              <a:buFont typeface="Wingdings" panose="05000000000000000000" pitchFamily="2" charset="2"/>
              <a:buChar char="v"/>
            </a:pPr>
            <a:r>
              <a:rPr lang="en-GB" dirty="0" smtClean="0"/>
              <a:t>US$1,141,300</a:t>
            </a:r>
          </a:p>
          <a:p>
            <a:pPr>
              <a:buClr>
                <a:srgbClr val="FFC000"/>
              </a:buClr>
              <a:buFont typeface="Wingdings" panose="05000000000000000000" pitchFamily="2" charset="2"/>
              <a:buChar char="v"/>
            </a:pPr>
            <a:r>
              <a:rPr lang="en-GB" dirty="0" smtClean="0"/>
              <a:t>Potential Annual Net Income (Before Tax)</a:t>
            </a:r>
          </a:p>
          <a:p>
            <a:pPr lvl="1">
              <a:buClr>
                <a:srgbClr val="FFC000"/>
              </a:buClr>
              <a:buFont typeface="Wingdings" panose="05000000000000000000" pitchFamily="2" charset="2"/>
              <a:buChar char="v"/>
            </a:pPr>
            <a:r>
              <a:rPr lang="en-GB" dirty="0" smtClean="0"/>
              <a:t>US$6,410,000 Million</a:t>
            </a:r>
          </a:p>
          <a:p>
            <a:pPr>
              <a:buClr>
                <a:srgbClr val="FFC000"/>
              </a:buClr>
              <a:buFont typeface="Wingdings" panose="05000000000000000000" pitchFamily="2" charset="2"/>
              <a:buChar char="v"/>
            </a:pPr>
            <a:r>
              <a:rPr lang="en-GB" dirty="0" smtClean="0"/>
              <a:t>Occupancy for 10% ROI</a:t>
            </a:r>
          </a:p>
          <a:p>
            <a:pPr lvl="1">
              <a:buClr>
                <a:srgbClr val="FFC000"/>
              </a:buClr>
              <a:buFont typeface="Wingdings" panose="05000000000000000000" pitchFamily="2" charset="2"/>
              <a:buChar char="v"/>
            </a:pPr>
            <a:r>
              <a:rPr lang="en-GB" dirty="0" smtClean="0"/>
              <a:t>39% High Season, 34% Low Season</a:t>
            </a:r>
          </a:p>
        </p:txBody>
      </p:sp>
    </p:spTree>
    <p:extLst>
      <p:ext uri="{BB962C8B-B14F-4D97-AF65-F5344CB8AC3E}">
        <p14:creationId xmlns:p14="http://schemas.microsoft.com/office/powerpoint/2010/main" val="2988916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MARINA FOR VIEUX FORT</a:t>
            </a:r>
            <a:endParaRPr lang="en-GB" dirty="0"/>
          </a:p>
        </p:txBody>
      </p:sp>
      <p:sp>
        <p:nvSpPr>
          <p:cNvPr id="3" name="Subtitle 2"/>
          <p:cNvSpPr>
            <a:spLocks noGrp="1"/>
          </p:cNvSpPr>
          <p:nvPr>
            <p:ph type="subTitle" idx="1"/>
          </p:nvPr>
        </p:nvSpPr>
        <p:spPr/>
        <p:txBody>
          <a:bodyPr/>
          <a:lstStyle/>
          <a:p>
            <a:r>
              <a:rPr lang="en-GB" dirty="0" smtClean="0"/>
              <a:t>A Proposal for a Yacht Marina, Hotel, Restaurants &amp; Retail Outlets for Vieux Fort Bay with Potential Expansion to Conference / Exhibition Space</a:t>
            </a:r>
            <a:endParaRPr lang="en-GB" dirty="0"/>
          </a:p>
        </p:txBody>
      </p:sp>
    </p:spTree>
    <p:extLst>
      <p:ext uri="{BB962C8B-B14F-4D97-AF65-F5344CB8AC3E}">
        <p14:creationId xmlns:p14="http://schemas.microsoft.com/office/powerpoint/2010/main" val="2595647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Returns</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4101" y="1556791"/>
            <a:ext cx="9036000" cy="4588592"/>
          </a:xfrm>
        </p:spPr>
      </p:pic>
    </p:spTree>
    <p:extLst>
      <p:ext uri="{BB962C8B-B14F-4D97-AF65-F5344CB8AC3E}">
        <p14:creationId xmlns:p14="http://schemas.microsoft.com/office/powerpoint/2010/main" val="3692405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Anticipation of a Positive Reply</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5163" y="1600200"/>
            <a:ext cx="9050886" cy="4525963"/>
          </a:xfrm>
        </p:spPr>
      </p:pic>
    </p:spTree>
    <p:extLst>
      <p:ext uri="{BB962C8B-B14F-4D97-AF65-F5344CB8AC3E}">
        <p14:creationId xmlns:p14="http://schemas.microsoft.com/office/powerpoint/2010/main" val="111525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4124" y="1600200"/>
            <a:ext cx="9052965" cy="4525963"/>
          </a:xfrm>
        </p:spPr>
      </p:pic>
    </p:spTree>
    <p:extLst>
      <p:ext uri="{BB962C8B-B14F-4D97-AF65-F5344CB8AC3E}">
        <p14:creationId xmlns:p14="http://schemas.microsoft.com/office/powerpoint/2010/main" val="2171331128"/>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Marinas &amp; Yachting on Saint Lucia</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03298" y="1600200"/>
            <a:ext cx="6034617" cy="4525963"/>
          </a:xfrm>
        </p:spPr>
      </p:pic>
    </p:spTree>
    <p:extLst>
      <p:ext uri="{BB962C8B-B14F-4D97-AF65-F5344CB8AC3E}">
        <p14:creationId xmlns:p14="http://schemas.microsoft.com/office/powerpoint/2010/main" val="2010097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Charter Industry</a:t>
            </a:r>
            <a:endParaRPr lang="en-GB" dirty="0"/>
          </a:p>
        </p:txBody>
      </p:sp>
      <p:sp>
        <p:nvSpPr>
          <p:cNvPr id="3" name="Content Placeholder 2"/>
          <p:cNvSpPr>
            <a:spLocks noGrp="1"/>
          </p:cNvSpPr>
          <p:nvPr>
            <p:ph idx="1"/>
          </p:nvPr>
        </p:nvSpPr>
        <p:spPr/>
        <p:txBody>
          <a:bodyPr/>
          <a:lstStyle/>
          <a:p>
            <a:pPr>
              <a:buClr>
                <a:srgbClr val="FFC000"/>
              </a:buClr>
              <a:buFont typeface="Wingdings" panose="05000000000000000000" pitchFamily="2" charset="2"/>
              <a:buChar char="v"/>
            </a:pPr>
            <a:r>
              <a:rPr lang="en-GB" dirty="0" smtClean="0"/>
              <a:t>Marigot Bay…Christmas 2013</a:t>
            </a:r>
          </a:p>
          <a:p>
            <a:pPr>
              <a:buClr>
                <a:srgbClr val="FFC000"/>
              </a:buClr>
              <a:buFont typeface="Wingdings" panose="05000000000000000000" pitchFamily="2" charset="2"/>
              <a:buChar char="v"/>
            </a:pPr>
            <a:r>
              <a:rPr lang="en-GB" dirty="0" smtClean="0"/>
              <a:t>Of the yachts in that picture only 2 were not in Saint Lucia to collect Christmas Charters</a:t>
            </a:r>
          </a:p>
          <a:p>
            <a:pPr>
              <a:buClr>
                <a:srgbClr val="FFC000"/>
              </a:buClr>
              <a:buFont typeface="Wingdings" panose="05000000000000000000" pitchFamily="2" charset="2"/>
              <a:buChar char="v"/>
            </a:pPr>
            <a:r>
              <a:rPr lang="en-GB" dirty="0" smtClean="0"/>
              <a:t>The Yacht Charter Industry, large yachts and small, now dominates yachting in the Caribbean.</a:t>
            </a:r>
          </a:p>
          <a:p>
            <a:pPr>
              <a:buClr>
                <a:srgbClr val="FFC000"/>
              </a:buClr>
              <a:buFont typeface="Wingdings" panose="05000000000000000000" pitchFamily="2" charset="2"/>
              <a:buChar char="v"/>
            </a:pPr>
            <a:r>
              <a:rPr lang="en-GB" dirty="0" smtClean="0"/>
              <a:t>And the yachting destination in the </a:t>
            </a:r>
            <a:r>
              <a:rPr lang="en-GB" dirty="0" err="1" smtClean="0"/>
              <a:t>Windwards</a:t>
            </a:r>
            <a:r>
              <a:rPr lang="en-GB" dirty="0" smtClean="0"/>
              <a:t> Islands…</a:t>
            </a:r>
          </a:p>
          <a:p>
            <a:pPr lvl="1">
              <a:buClr>
                <a:srgbClr val="FFC000"/>
              </a:buClr>
              <a:buFont typeface="Wingdings" panose="05000000000000000000" pitchFamily="2" charset="2"/>
              <a:buChar char="v"/>
            </a:pPr>
            <a:r>
              <a:rPr lang="en-GB" dirty="0" smtClean="0"/>
              <a:t>The Grenadines</a:t>
            </a:r>
            <a:endParaRPr lang="en-GB" dirty="0"/>
          </a:p>
        </p:txBody>
      </p:sp>
    </p:spTree>
    <p:extLst>
      <p:ext uri="{BB962C8B-B14F-4D97-AF65-F5344CB8AC3E}">
        <p14:creationId xmlns:p14="http://schemas.microsoft.com/office/powerpoint/2010/main" val="4064820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Caribbean…Vieux Fort Bay</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4892" y="1720324"/>
            <a:ext cx="8571428" cy="4285714"/>
          </a:xfrm>
        </p:spPr>
      </p:pic>
    </p:spTree>
    <p:extLst>
      <p:ext uri="{BB962C8B-B14F-4D97-AF65-F5344CB8AC3E}">
        <p14:creationId xmlns:p14="http://schemas.microsoft.com/office/powerpoint/2010/main" val="2726463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Vieux Fort Bay … For &amp; Against</a:t>
            </a:r>
            <a:endParaRPr lang="en-GB" dirty="0"/>
          </a:p>
        </p:txBody>
      </p:sp>
      <p:sp>
        <p:nvSpPr>
          <p:cNvPr id="3" name="Content Placeholder 2"/>
          <p:cNvSpPr>
            <a:spLocks noGrp="1"/>
          </p:cNvSpPr>
          <p:nvPr>
            <p:ph idx="1"/>
          </p:nvPr>
        </p:nvSpPr>
        <p:spPr/>
        <p:txBody>
          <a:bodyPr>
            <a:normAutofit lnSpcReduction="10000"/>
          </a:bodyPr>
          <a:lstStyle/>
          <a:p>
            <a:pPr>
              <a:buClr>
                <a:schemeClr val="accent2"/>
              </a:buClr>
              <a:buFont typeface="Wingdings" panose="05000000000000000000" pitchFamily="2" charset="2"/>
              <a:buChar char="v"/>
            </a:pPr>
            <a:r>
              <a:rPr lang="en-GB" dirty="0" smtClean="0">
                <a:solidFill>
                  <a:schemeClr val="accent2"/>
                </a:solidFill>
              </a:rPr>
              <a:t>FOR</a:t>
            </a:r>
          </a:p>
          <a:p>
            <a:pPr lvl="1">
              <a:buClr>
                <a:schemeClr val="accent2"/>
              </a:buClr>
              <a:buFont typeface="Wingdings" panose="05000000000000000000" pitchFamily="2" charset="2"/>
              <a:buChar char="v"/>
            </a:pPr>
            <a:r>
              <a:rPr lang="en-GB" dirty="0" smtClean="0"/>
              <a:t>Sheltered Caribbean Waters</a:t>
            </a:r>
          </a:p>
          <a:p>
            <a:pPr lvl="1">
              <a:buClr>
                <a:schemeClr val="accent2"/>
              </a:buClr>
              <a:buFont typeface="Wingdings" panose="05000000000000000000" pitchFamily="2" charset="2"/>
              <a:buChar char="v"/>
            </a:pPr>
            <a:r>
              <a:rPr lang="en-GB" dirty="0" smtClean="0"/>
              <a:t>Existing Port Infrastructure</a:t>
            </a:r>
          </a:p>
          <a:p>
            <a:pPr lvl="1">
              <a:buClr>
                <a:schemeClr val="accent2"/>
              </a:buClr>
              <a:buFont typeface="Wingdings" panose="05000000000000000000" pitchFamily="2" charset="2"/>
              <a:buChar char="v"/>
            </a:pPr>
            <a:r>
              <a:rPr lang="en-GB" dirty="0" smtClean="0"/>
              <a:t>Proximity to Local Industry &amp; Shopping</a:t>
            </a:r>
          </a:p>
          <a:p>
            <a:pPr lvl="1">
              <a:buClr>
                <a:schemeClr val="accent2"/>
              </a:buClr>
              <a:buFont typeface="Wingdings" panose="05000000000000000000" pitchFamily="2" charset="2"/>
              <a:buChar char="v"/>
            </a:pPr>
            <a:r>
              <a:rPr lang="en-GB" dirty="0" smtClean="0"/>
              <a:t>Good Use of disused land</a:t>
            </a:r>
          </a:p>
          <a:p>
            <a:pPr lvl="1">
              <a:buClr>
                <a:schemeClr val="accent2"/>
              </a:buClr>
              <a:buFont typeface="Wingdings" panose="05000000000000000000" pitchFamily="2" charset="2"/>
              <a:buChar char="v"/>
            </a:pPr>
            <a:r>
              <a:rPr lang="en-GB" dirty="0" smtClean="0"/>
              <a:t>Consistent with local plans</a:t>
            </a:r>
          </a:p>
          <a:p>
            <a:pPr>
              <a:buClr>
                <a:schemeClr val="accent2"/>
              </a:buClr>
              <a:buFont typeface="Wingdings" panose="05000000000000000000" pitchFamily="2" charset="2"/>
              <a:buChar char="v"/>
            </a:pPr>
            <a:r>
              <a:rPr lang="en-GB" dirty="0" smtClean="0">
                <a:solidFill>
                  <a:schemeClr val="accent2"/>
                </a:solidFill>
              </a:rPr>
              <a:t>AGAINST</a:t>
            </a:r>
          </a:p>
          <a:p>
            <a:pPr lvl="1">
              <a:buClr>
                <a:schemeClr val="accent2"/>
              </a:buClr>
              <a:buFont typeface="Wingdings" panose="05000000000000000000" pitchFamily="2" charset="2"/>
              <a:buChar char="v"/>
            </a:pPr>
            <a:r>
              <a:rPr lang="en-GB" dirty="0" smtClean="0"/>
              <a:t>Intrusion on local beach</a:t>
            </a:r>
          </a:p>
          <a:p>
            <a:pPr lvl="1">
              <a:buClr>
                <a:schemeClr val="accent2"/>
              </a:buClr>
              <a:buFont typeface="Wingdings" panose="05000000000000000000" pitchFamily="2" charset="2"/>
              <a:buChar char="v"/>
            </a:pPr>
            <a:r>
              <a:rPr lang="en-GB" dirty="0" smtClean="0"/>
              <a:t>Conflict with possible larger scale developments</a:t>
            </a:r>
          </a:p>
          <a:p>
            <a:pPr lvl="1">
              <a:buClr>
                <a:schemeClr val="accent2"/>
              </a:buClr>
              <a:buFont typeface="Wingdings" panose="05000000000000000000" pitchFamily="2" charset="2"/>
              <a:buChar char="v"/>
            </a:pPr>
            <a:endParaRPr lang="en-GB" dirty="0"/>
          </a:p>
        </p:txBody>
      </p:sp>
    </p:spTree>
    <p:extLst>
      <p:ext uri="{BB962C8B-B14F-4D97-AF65-F5344CB8AC3E}">
        <p14:creationId xmlns:p14="http://schemas.microsoft.com/office/powerpoint/2010/main" val="871299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BEACH SITE – Not Preferred</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4892" y="1720324"/>
            <a:ext cx="8571428" cy="4285714"/>
          </a:xfrm>
        </p:spPr>
      </p:pic>
    </p:spTree>
    <p:extLst>
      <p:ext uri="{BB962C8B-B14F-4D97-AF65-F5344CB8AC3E}">
        <p14:creationId xmlns:p14="http://schemas.microsoft.com/office/powerpoint/2010/main" val="3224990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QUARRY SITE - Preferred</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4892" y="1720324"/>
            <a:ext cx="8571428" cy="4285714"/>
          </a:xfrm>
        </p:spPr>
      </p:pic>
    </p:spTree>
    <p:extLst>
      <p:ext uri="{BB962C8B-B14F-4D97-AF65-F5344CB8AC3E}">
        <p14:creationId xmlns:p14="http://schemas.microsoft.com/office/powerpoint/2010/main" val="3721638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Vieux Fort Marina</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5163" y="1600200"/>
            <a:ext cx="9050886" cy="4525963"/>
          </a:xfrm>
        </p:spPr>
      </p:pic>
    </p:spTree>
    <p:extLst>
      <p:ext uri="{BB962C8B-B14F-4D97-AF65-F5344CB8AC3E}">
        <p14:creationId xmlns:p14="http://schemas.microsoft.com/office/powerpoint/2010/main" val="1460460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Marigot Sunshine Red">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Marigot Sunshine Red</Template>
  <TotalTime>1304</TotalTime>
  <Words>2666</Words>
  <Application>Microsoft Office PowerPoint</Application>
  <PresentationFormat>Custom</PresentationFormat>
  <Paragraphs>172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Marigot Sunshine Red</vt:lpstr>
      <vt:lpstr>MARIGOT SUNSHINE LIMITED</vt:lpstr>
      <vt:lpstr>A MARINA FOR VIEUX FORT</vt:lpstr>
      <vt:lpstr>Marinas &amp; Yachting on Saint Lucia</vt:lpstr>
      <vt:lpstr>The Charter Industry</vt:lpstr>
      <vt:lpstr>The Caribbean…Vieux Fort Bay</vt:lpstr>
      <vt:lpstr>Vieux Fort Bay … For &amp; Against</vt:lpstr>
      <vt:lpstr>BEACH SITE – Not Preferred</vt:lpstr>
      <vt:lpstr>QUARRY SITE - Preferred</vt:lpstr>
      <vt:lpstr>Vieux Fort Marina</vt:lpstr>
      <vt:lpstr>Vieux Fort Marina</vt:lpstr>
      <vt:lpstr>               FACILITIES</vt:lpstr>
      <vt:lpstr>125 @ 10 – 17 Metre Berths</vt:lpstr>
      <vt:lpstr>60 @ 18 – 40 Metre Berths</vt:lpstr>
      <vt:lpstr>9 @ 40 – 150 Metre Berths</vt:lpstr>
      <vt:lpstr>               BOATYARD</vt:lpstr>
      <vt:lpstr>               GOVERNMENT                FACILITIES</vt:lpstr>
      <vt:lpstr>100 Room 3 / 4 Star Hotel</vt:lpstr>
      <vt:lpstr>Shops, Restaurants &amp; Offices</vt:lpstr>
      <vt:lpstr>Financial Basics</vt:lpstr>
      <vt:lpstr>Financial Returns</vt:lpstr>
      <vt:lpstr>In Anticipation of a Positive Reply</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MARINA FOR VIEUX FORT</dc:title>
  <dc:creator>BOBB</dc:creator>
  <cp:lastModifiedBy>BOBB</cp:lastModifiedBy>
  <cp:revision>81</cp:revision>
  <dcterms:created xsi:type="dcterms:W3CDTF">2014-05-25T15:09:16Z</dcterms:created>
  <dcterms:modified xsi:type="dcterms:W3CDTF">2014-10-23T12:30:10Z</dcterms:modified>
</cp:coreProperties>
</file>